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1073" r:id="rId6"/>
    <p:sldId id="1079" r:id="rId7"/>
    <p:sldId id="1069" r:id="rId8"/>
    <p:sldId id="436" r:id="rId9"/>
    <p:sldId id="437" r:id="rId10"/>
    <p:sldId id="300" r:id="rId11"/>
    <p:sldId id="461" r:id="rId12"/>
    <p:sldId id="1070" r:id="rId13"/>
    <p:sldId id="1077" r:id="rId14"/>
    <p:sldId id="263" r:id="rId15"/>
    <p:sldId id="265" r:id="rId16"/>
    <p:sldId id="259" r:id="rId17"/>
    <p:sldId id="266" r:id="rId18"/>
    <p:sldId id="1078" r:id="rId19"/>
    <p:sldId id="501" r:id="rId20"/>
    <p:sldId id="491" r:id="rId21"/>
    <p:sldId id="485" r:id="rId22"/>
    <p:sldId id="452" r:id="rId23"/>
    <p:sldId id="447" r:id="rId24"/>
    <p:sldId id="457" r:id="rId25"/>
    <p:sldId id="271" r:id="rId26"/>
    <p:sldId id="496" r:id="rId27"/>
    <p:sldId id="493" r:id="rId28"/>
  </p:sldIdLst>
  <p:sldSz cx="9144000" cy="5143500" type="screen16x9"/>
  <p:notesSz cx="7099300" cy="10234613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238"/>
    <a:srgbClr val="FAD5BE"/>
    <a:srgbClr val="4D5DF9"/>
    <a:srgbClr val="DD092C"/>
    <a:srgbClr val="6666FF"/>
    <a:srgbClr val="3333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6395"/>
  </p:normalViewPr>
  <p:slideViewPr>
    <p:cSldViewPr showGuides="1">
      <p:cViewPr varScale="1">
        <p:scale>
          <a:sx n="126" d="100"/>
          <a:sy n="126" d="100"/>
        </p:scale>
        <p:origin x="140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-248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fr-CH"/>
              <a:t>Etat de Vaud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2081C630-FD16-4F69-9C73-BD1E6DB5BB10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6407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/>
              <a:t>Cliquez pour modifier les styles du texte du masque</a:t>
            </a:r>
          </a:p>
          <a:p>
            <a:pPr lvl="1"/>
            <a:r>
              <a:rPr lang="fr-CH" noProof="0"/>
              <a:t>Deuxième niveau</a:t>
            </a:r>
          </a:p>
          <a:p>
            <a:pPr lvl="2"/>
            <a:r>
              <a:rPr lang="fr-CH" noProof="0"/>
              <a:t>Troisième niveau</a:t>
            </a:r>
          </a:p>
          <a:p>
            <a:pPr lvl="3"/>
            <a:r>
              <a:rPr lang="fr-CH" noProof="0"/>
              <a:t>Quatrième niveau</a:t>
            </a:r>
          </a:p>
          <a:p>
            <a:pPr lvl="4"/>
            <a:r>
              <a:rPr lang="fr-CH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fr-CH"/>
              <a:t>Département, Service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0AC3AAD-BBE9-4FB6-AA73-1C48AFDFEAF7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8454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3799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>
            <a:extLst>
              <a:ext uri="{FF2B5EF4-FFF2-40B4-BE49-F238E27FC236}">
                <a16:creationId xmlns:a16="http://schemas.microsoft.com/office/drawing/2014/main" id="{9F13AB1C-DE90-254D-5F22-B35114CAAA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9938"/>
            <a:ext cx="6816725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>
            <a:extLst>
              <a:ext uri="{FF2B5EF4-FFF2-40B4-BE49-F238E27FC236}">
                <a16:creationId xmlns:a16="http://schemas.microsoft.com/office/drawing/2014/main" id="{D37AE011-AC42-835D-5233-F1941B6523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 altLang="fr-FR"/>
          </a:p>
        </p:txBody>
      </p:sp>
      <p:sp>
        <p:nvSpPr>
          <p:cNvPr id="50180" name="Espace réservé du numéro de diapositive 3">
            <a:extLst>
              <a:ext uri="{FF2B5EF4-FFF2-40B4-BE49-F238E27FC236}">
                <a16:creationId xmlns:a16="http://schemas.microsoft.com/office/drawing/2014/main" id="{05BC0DBE-5441-C9EC-D574-5D971BE82D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83729E-9CC3-4CD3-B355-FAF4E014F40A}" type="slidenum">
              <a:rPr lang="fr-CH" altLang="fr-FR" sz="1300" smtClean="0"/>
              <a:pPr>
                <a:spcBef>
                  <a:spcPct val="0"/>
                </a:spcBef>
              </a:pPr>
              <a:t>19</a:t>
            </a:fld>
            <a:endParaRPr lang="fr-CH" altLang="fr-FR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>
            <a:extLst>
              <a:ext uri="{FF2B5EF4-FFF2-40B4-BE49-F238E27FC236}">
                <a16:creationId xmlns:a16="http://schemas.microsoft.com/office/drawing/2014/main" id="{EE548B20-6110-8B03-A142-8A1E2A6FA5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9938"/>
            <a:ext cx="6816725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>
            <a:extLst>
              <a:ext uri="{FF2B5EF4-FFF2-40B4-BE49-F238E27FC236}">
                <a16:creationId xmlns:a16="http://schemas.microsoft.com/office/drawing/2014/main" id="{EFEE4CE6-13C0-8C70-D3AC-2494FD99E4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H" altLang="fr-FR" dirty="0"/>
          </a:p>
        </p:txBody>
      </p:sp>
      <p:sp>
        <p:nvSpPr>
          <p:cNvPr id="62468" name="Espace réservé du numéro de diapositive 3">
            <a:extLst>
              <a:ext uri="{FF2B5EF4-FFF2-40B4-BE49-F238E27FC236}">
                <a16:creationId xmlns:a16="http://schemas.microsoft.com/office/drawing/2014/main" id="{5A09C102-9B05-060E-9809-B90974ABBC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CC64F3-6563-430D-830E-93356CE6ADEF}" type="slidenum">
              <a:rPr lang="fr-CH" altLang="fr-FR" sz="1300" smtClean="0"/>
              <a:pPr>
                <a:spcBef>
                  <a:spcPct val="0"/>
                </a:spcBef>
              </a:pPr>
              <a:t>20</a:t>
            </a:fld>
            <a:endParaRPr lang="fr-CH" altLang="fr-FR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>
            <a:extLst>
              <a:ext uri="{FF2B5EF4-FFF2-40B4-BE49-F238E27FC236}">
                <a16:creationId xmlns:a16="http://schemas.microsoft.com/office/drawing/2014/main" id="{41104D81-F0A6-4A7F-4145-87B8C9093B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9938"/>
            <a:ext cx="6816725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>
            <a:extLst>
              <a:ext uri="{FF2B5EF4-FFF2-40B4-BE49-F238E27FC236}">
                <a16:creationId xmlns:a16="http://schemas.microsoft.com/office/drawing/2014/main" id="{348F8417-0156-8345-754C-E5FA883C8E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 altLang="fr-FR" dirty="0"/>
          </a:p>
        </p:txBody>
      </p:sp>
      <p:sp>
        <p:nvSpPr>
          <p:cNvPr id="60420" name="Espace réservé du numéro de diapositive 3">
            <a:extLst>
              <a:ext uri="{FF2B5EF4-FFF2-40B4-BE49-F238E27FC236}">
                <a16:creationId xmlns:a16="http://schemas.microsoft.com/office/drawing/2014/main" id="{22D6C8F0-F5BC-6F30-E31E-D4A6DAE1E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21F639-3123-485E-8601-3CC0E3B2585A}" type="slidenum">
              <a:rPr lang="fr-CH" altLang="fr-FR" sz="1300" smtClean="0"/>
              <a:pPr>
                <a:spcBef>
                  <a:spcPct val="0"/>
                </a:spcBef>
              </a:pPr>
              <a:t>21</a:t>
            </a:fld>
            <a:endParaRPr lang="fr-CH" altLang="fr-FR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6490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09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507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56810-0CEF-E665-1E46-EA80204BA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>
            <a:extLst>
              <a:ext uri="{FF2B5EF4-FFF2-40B4-BE49-F238E27FC236}">
                <a16:creationId xmlns:a16="http://schemas.microsoft.com/office/drawing/2014/main" id="{5B727E7E-773A-39FE-21DA-E365E65AD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9938"/>
            <a:ext cx="6816725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>
            <a:extLst>
              <a:ext uri="{FF2B5EF4-FFF2-40B4-BE49-F238E27FC236}">
                <a16:creationId xmlns:a16="http://schemas.microsoft.com/office/drawing/2014/main" id="{E113A372-24C4-8AC6-533C-DA6A53F80D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 altLang="fr-FR" dirty="0"/>
          </a:p>
        </p:txBody>
      </p:sp>
      <p:sp>
        <p:nvSpPr>
          <p:cNvPr id="50180" name="Espace réservé du numéro de diapositive 3">
            <a:extLst>
              <a:ext uri="{FF2B5EF4-FFF2-40B4-BE49-F238E27FC236}">
                <a16:creationId xmlns:a16="http://schemas.microsoft.com/office/drawing/2014/main" id="{18876AE7-41C1-1ECE-01A2-139C6FC0C0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83729E-9CC3-4CD3-B355-FAF4E014F40A}" type="slidenum">
              <a:rPr lang="fr-CH" altLang="fr-FR" sz="1300" smtClean="0"/>
              <a:pPr>
                <a:spcBef>
                  <a:spcPct val="0"/>
                </a:spcBef>
              </a:pPr>
              <a:t>3</a:t>
            </a:fld>
            <a:endParaRPr lang="fr-CH" altLang="fr-FR" sz="1300"/>
          </a:p>
        </p:txBody>
      </p:sp>
    </p:spTree>
    <p:extLst>
      <p:ext uri="{BB962C8B-B14F-4D97-AF65-F5344CB8AC3E}">
        <p14:creationId xmlns:p14="http://schemas.microsoft.com/office/powerpoint/2010/main" val="393386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868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52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94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C3AAD-BBE9-4FB6-AA73-1C48AFDFEAF7}" type="slidenum">
              <a:rPr lang="fr-CH" smtClean="0"/>
              <a:pPr>
                <a:defRPr/>
              </a:pPr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0351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>
            <a:extLst>
              <a:ext uri="{FF2B5EF4-FFF2-40B4-BE49-F238E27FC236}">
                <a16:creationId xmlns:a16="http://schemas.microsoft.com/office/drawing/2014/main" id="{FD4C309A-EABD-992E-301D-E96AD59602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9938"/>
            <a:ext cx="6816725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>
            <a:extLst>
              <a:ext uri="{FF2B5EF4-FFF2-40B4-BE49-F238E27FC236}">
                <a16:creationId xmlns:a16="http://schemas.microsoft.com/office/drawing/2014/main" id="{66D3617D-6E47-D175-EFFA-AA8D8D7EB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H" altLang="fr-FR"/>
          </a:p>
        </p:txBody>
      </p:sp>
      <p:sp>
        <p:nvSpPr>
          <p:cNvPr id="36868" name="Espace réservé du numéro de diapositive 3">
            <a:extLst>
              <a:ext uri="{FF2B5EF4-FFF2-40B4-BE49-F238E27FC236}">
                <a16:creationId xmlns:a16="http://schemas.microsoft.com/office/drawing/2014/main" id="{E7BCE7FB-7BA3-280A-3BE5-E7755E2F7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74BE59-1837-42C2-A6A2-BB024E473221}" type="slidenum">
              <a:rPr lang="fr-CH" altLang="fr-FR" sz="1300" smtClean="0"/>
              <a:pPr>
                <a:spcBef>
                  <a:spcPct val="0"/>
                </a:spcBef>
              </a:pPr>
              <a:t>16</a:t>
            </a:fld>
            <a:endParaRPr lang="fr-CH" altLang="fr-FR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>
            <a:extLst>
              <a:ext uri="{FF2B5EF4-FFF2-40B4-BE49-F238E27FC236}">
                <a16:creationId xmlns:a16="http://schemas.microsoft.com/office/drawing/2014/main" id="{7266DB76-6EC0-217A-D9D8-FA5A65C47A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9938"/>
            <a:ext cx="6816725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>
            <a:extLst>
              <a:ext uri="{FF2B5EF4-FFF2-40B4-BE49-F238E27FC236}">
                <a16:creationId xmlns:a16="http://schemas.microsoft.com/office/drawing/2014/main" id="{03C90A45-D726-A72E-FF44-96DC43AF56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H" altLang="fr-FR"/>
          </a:p>
        </p:txBody>
      </p:sp>
      <p:sp>
        <p:nvSpPr>
          <p:cNvPr id="48132" name="Espace réservé du numéro de diapositive 3">
            <a:extLst>
              <a:ext uri="{FF2B5EF4-FFF2-40B4-BE49-F238E27FC236}">
                <a16:creationId xmlns:a16="http://schemas.microsoft.com/office/drawing/2014/main" id="{66A73FA5-7237-5D8A-8068-F249FFF1E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59C849-B634-4E62-BB1C-782A316B9D30}" type="slidenum">
              <a:rPr lang="fr-CH" altLang="fr-FR" sz="1300" smtClean="0"/>
              <a:pPr>
                <a:spcBef>
                  <a:spcPct val="0"/>
                </a:spcBef>
              </a:pPr>
              <a:t>18</a:t>
            </a:fld>
            <a:endParaRPr lang="fr-CH" altLang="fr-F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'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AE159B4-AE03-C384-19CE-6CED8C6FD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47663" y="2969189"/>
            <a:ext cx="7056783" cy="452438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2000" kern="100" spc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47664" y="3421627"/>
            <a:ext cx="7056783" cy="432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5000"/>
              </a:lnSpc>
              <a:buFontTx/>
              <a:buNone/>
              <a:defRPr sz="1100" b="0" kern="100" baseline="0">
                <a:solidFill>
                  <a:schemeClr val="tx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r>
              <a:rPr lang="fr-FR" dirty="0"/>
              <a:t>Modifier le sous-titre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46C00-85C8-929D-FA5F-2424217AA596}"/>
              </a:ext>
            </a:extLst>
          </p:cNvPr>
          <p:cNvCxnSpPr/>
          <p:nvPr userDrawn="1"/>
        </p:nvCxnSpPr>
        <p:spPr>
          <a:xfrm>
            <a:off x="1619672" y="336383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05C40AC4-0A6F-7C64-FE0D-30167933E3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957" y="193143"/>
            <a:ext cx="4759548" cy="1611501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5AF9B69-1182-8DBF-7726-93F411440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056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19858-E424-0B4A-FBAF-84F0F8737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31"/>
            <a:ext cx="9144000" cy="51435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47663" y="2969189"/>
            <a:ext cx="7056783" cy="452438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2000" kern="100" spc="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47664" y="3421627"/>
            <a:ext cx="7056783" cy="4321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5000"/>
              </a:lnSpc>
              <a:buFontTx/>
              <a:buNone/>
              <a:defRPr sz="1100" b="0" kern="100" baseline="0">
                <a:solidFill>
                  <a:schemeClr val="tx1"/>
                </a:solidFill>
                <a:latin typeface="+mj-lt"/>
              </a:defRPr>
            </a:lvl1pPr>
            <a:lvl3pPr marL="914400" indent="0">
              <a:buNone/>
              <a:defRPr/>
            </a:lvl3pPr>
          </a:lstStyle>
          <a:p>
            <a:r>
              <a:rPr lang="fr-FR" dirty="0"/>
              <a:t>Modifier le sous-titre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46C00-85C8-929D-FA5F-2424217AA596}"/>
              </a:ext>
            </a:extLst>
          </p:cNvPr>
          <p:cNvCxnSpPr/>
          <p:nvPr userDrawn="1"/>
        </p:nvCxnSpPr>
        <p:spPr>
          <a:xfrm>
            <a:off x="1619672" y="3363838"/>
            <a:ext cx="7128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A6BA7-AB73-63E1-0DDA-BB5A6F76D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60AE02C4-E191-D198-D043-507BFC39A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14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D989C-1697-DBE0-E6AF-AD4E9AF4C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74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45409" y="267494"/>
            <a:ext cx="6752647" cy="52982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259632" y="908294"/>
            <a:ext cx="7427912" cy="3535664"/>
          </a:xfrm>
          <a:prstGeom prst="rect">
            <a:avLst/>
          </a:prstGeom>
        </p:spPr>
        <p:txBody>
          <a:bodyPr/>
          <a:lstStyle>
            <a:lvl1pPr marL="284400" indent="-285750" algn="l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4400" indent="-285750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500"/>
            </a:lvl2pPr>
            <a:lvl3pPr marL="285750" indent="-285750">
              <a:lnSpc>
                <a:spcPct val="105000"/>
              </a:lnSpc>
              <a:spcAft>
                <a:spcPts val="700"/>
              </a:spcAft>
              <a:buFont typeface="Arial" panose="020B0604020202020204" pitchFamily="34" charset="0"/>
              <a:buChar char="•"/>
              <a:defRPr sz="1100"/>
            </a:lvl3pPr>
            <a:lvl4pPr marL="284400" indent="-284400">
              <a:spcBef>
                <a:spcPts val="0"/>
              </a:spcBef>
              <a:spcAft>
                <a:spcPts val="700"/>
              </a:spcAft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 marL="0" indent="0">
              <a:lnSpc>
                <a:spcPct val="105000"/>
              </a:lnSpc>
              <a:buNone/>
              <a:defRPr/>
            </a:lvl6pPr>
          </a:lstStyle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CA030B3-8AF4-2B89-998F-754490DF6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39487292-7E2A-7873-ACFC-D583E0F7C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3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FD1B87-BE38-BEA0-5E64-503D10D3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59632" y="908294"/>
            <a:ext cx="3592800" cy="3535664"/>
          </a:xfrm>
          <a:prstGeom prst="rect">
            <a:avLst/>
          </a:prstGeom>
        </p:spPr>
        <p:txBody>
          <a:bodyPr/>
          <a:lstStyle>
            <a:lvl1pPr marL="284400" indent="-284400">
              <a:lnSpc>
                <a:spcPct val="105000"/>
              </a:lnSpc>
              <a:spcAft>
                <a:spcPts val="700"/>
              </a:spcAft>
              <a:defRPr sz="1500"/>
            </a:lvl1pPr>
            <a:lvl2pPr marL="284400">
              <a:lnSpc>
                <a:spcPct val="105000"/>
              </a:lnSpc>
              <a:spcAft>
                <a:spcPts val="700"/>
              </a:spcAft>
              <a:defRPr sz="1500"/>
            </a:lvl2pPr>
            <a:lvl3pPr marL="284400" indent="-284400">
              <a:lnSpc>
                <a:spcPct val="105000"/>
              </a:lnSpc>
              <a:spcAft>
                <a:spcPts val="700"/>
              </a:spcAft>
              <a:defRPr sz="1100"/>
            </a:lvl3pPr>
            <a:lvl4pPr marL="285750" indent="-28575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>
              <a:spcBef>
                <a:spcPts val="0"/>
              </a:spcBef>
              <a:spcAft>
                <a:spcPts val="700"/>
              </a:spcAft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39632" y="908294"/>
            <a:ext cx="3592800" cy="3535664"/>
          </a:xfrm>
          <a:prstGeom prst="rect">
            <a:avLst/>
          </a:prstGeom>
        </p:spPr>
        <p:txBody>
          <a:bodyPr/>
          <a:lstStyle>
            <a:lvl1pPr marL="284400" indent="-284400">
              <a:lnSpc>
                <a:spcPct val="105000"/>
              </a:lnSpc>
              <a:spcAft>
                <a:spcPts val="700"/>
              </a:spcAft>
              <a:defRPr sz="1500"/>
            </a:lvl1pPr>
            <a:lvl2pPr marL="284400" indent="-284400">
              <a:lnSpc>
                <a:spcPct val="105000"/>
              </a:lnSpc>
              <a:spcAft>
                <a:spcPts val="700"/>
              </a:spcAft>
              <a:defRPr sz="1500"/>
            </a:lvl2pPr>
            <a:lvl3pPr marL="284400" indent="-284400">
              <a:lnSpc>
                <a:spcPct val="105000"/>
              </a:lnSpc>
              <a:spcAft>
                <a:spcPts val="700"/>
              </a:spcAft>
              <a:defRPr sz="1100"/>
            </a:lvl3pPr>
            <a:lvl4pPr marL="284400" indent="-284400">
              <a:spcBef>
                <a:spcPts val="0"/>
              </a:spcBef>
              <a:spcAft>
                <a:spcPts val="700"/>
              </a:spcAft>
              <a:defRPr sz="1500"/>
            </a:lvl4pPr>
            <a:lvl5pPr marL="284400" indent="-284400">
              <a:spcBef>
                <a:spcPts val="0"/>
              </a:spcBef>
              <a:spcAft>
                <a:spcPts val="700"/>
              </a:spcAft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Modifier le premier niveau de liste</a:t>
            </a:r>
          </a:p>
          <a:p>
            <a:pPr lvl="1"/>
            <a:r>
              <a:rPr lang="fr-FR" dirty="0"/>
              <a:t>Modifier le deuxième niveau de liste</a:t>
            </a:r>
          </a:p>
          <a:p>
            <a:pPr lvl="2"/>
            <a:r>
              <a:rPr lang="fr-FR" dirty="0"/>
              <a:t>Modifier le troisième niveau de liste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097A9ED-A1A8-3847-8C42-8D5717DCB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409" y="267494"/>
            <a:ext cx="6752647" cy="52982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titre</a:t>
            </a:r>
            <a:endParaRPr lang="fr-CH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79C3E9B-9B3F-C325-57B7-3BD553F80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736713F6-ACCA-F402-3574-B10D9A0510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77BBB81-E674-2720-EB78-96411B0533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0"/>
            <a:ext cx="9143998" cy="5143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3850" indent="0" algn="l" fontAlgn="base">
              <a:lnSpc>
                <a:spcPct val="100000"/>
              </a:lnSpc>
              <a:buNone/>
              <a:tabLst>
                <a:tab pos="323850" algn="l"/>
                <a:tab pos="1954213" algn="l"/>
              </a:tabLst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CH" dirty="0"/>
              <a:t>Insérez une image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D809E991-6AB3-8B1C-5BAD-D446C24FD7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927873"/>
            <a:ext cx="1547664" cy="2156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24000" indent="0">
              <a:lnSpc>
                <a:spcPct val="100000"/>
              </a:lnSpc>
              <a:buNone/>
              <a:tabLst>
                <a:tab pos="324000" algn="l"/>
              </a:tabLst>
              <a:defRPr sz="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© </a:t>
            </a:r>
            <a:r>
              <a:rPr lang="en-GB" dirty="0" err="1"/>
              <a:t>Modifiez</a:t>
            </a:r>
            <a:r>
              <a:rPr lang="en-GB" dirty="0"/>
              <a:t> la </a:t>
            </a:r>
            <a:r>
              <a:rPr lang="en-GB" dirty="0" err="1"/>
              <a:t>légende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8242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85F16E7-A600-2CBB-C739-BEFC2BD04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0232" y="4587974"/>
            <a:ext cx="2057400" cy="215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50" kern="75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55B4C71B-5AB6-3141-9991-BED08649FFB2}" type="slidenum">
              <a:rPr lang="en-CH" smtClean="0"/>
              <a:pPr/>
              <a:t>‹#›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24D35-4160-F8F5-2169-53CB1D31D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94610"/>
            <a:ext cx="6380202" cy="1448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FE4FF5-99E3-694D-907E-87BC46413D5C}"/>
              </a:ext>
            </a:extLst>
          </p:cNvPr>
          <p:cNvSpPr txBox="1"/>
          <p:nvPr userDrawn="1"/>
        </p:nvSpPr>
        <p:spPr>
          <a:xfrm>
            <a:off x="179512" y="4515966"/>
            <a:ext cx="227017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H" sz="700" dirty="0">
                <a:solidFill>
                  <a:schemeClr val="bg1"/>
                </a:solidFill>
              </a:rPr>
              <a:t>Direction générale de l’enseignement postobligatoire</a:t>
            </a:r>
          </a:p>
          <a:p>
            <a:r>
              <a:rPr lang="en-CH" sz="700" dirty="0">
                <a:solidFill>
                  <a:schemeClr val="bg1"/>
                </a:solidFill>
              </a:rPr>
              <a:t>Rue Saint-Martin 26, 1014 Lausanne</a:t>
            </a:r>
          </a:p>
          <a:p>
            <a:r>
              <a:rPr lang="en-GB" sz="700" dirty="0">
                <a:solidFill>
                  <a:schemeClr val="bg1"/>
                </a:solidFill>
              </a:rPr>
              <a:t>www.vd.ch/dgep | 021 316 63 04 | info.dgep@vd.ch</a:t>
            </a:r>
            <a:endParaRPr lang="en-CH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1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6">
            <a:extLst>
              <a:ext uri="{FF2B5EF4-FFF2-40B4-BE49-F238E27FC236}">
                <a16:creationId xmlns:a16="http://schemas.microsoft.com/office/drawing/2014/main" id="{2630B6A9-1E12-81C7-CAC9-D7346CB6E8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0"/>
          <a:stretch/>
        </p:blipFill>
        <p:spPr>
          <a:xfrm>
            <a:off x="421200" y="395005"/>
            <a:ext cx="262368" cy="736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697" r:id="rId3"/>
    <p:sldLayoutId id="2147483699" r:id="rId4"/>
    <p:sldLayoutId id="2147483709" r:id="rId5"/>
    <p:sldLayoutId id="2147483710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d.ch/themes/formation/formation-professionnelle/maturite-professionnelle/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tion.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B5FDE-D746-E547-90BD-DDC369680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CH" sz="2000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F7BCB6-BFAE-AB4F-BDE4-549725B3A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5" y="3421627"/>
            <a:ext cx="4752528" cy="432197"/>
          </a:xfrm>
        </p:spPr>
        <p:txBody>
          <a:bodyPr/>
          <a:lstStyle/>
          <a:p>
            <a:r>
              <a:rPr lang="fr-CH" sz="1600" dirty="0"/>
              <a:t>Présentation à destination des jeunes en fin de scolarité obligatoire et de leurs parents</a:t>
            </a:r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6F5EF7-44D1-934F-FB42-C730E31035E7}"/>
              </a:ext>
            </a:extLst>
          </p:cNvPr>
          <p:cNvSpPr txBox="1"/>
          <p:nvPr/>
        </p:nvSpPr>
        <p:spPr>
          <a:xfrm>
            <a:off x="1526835" y="294912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b="1" dirty="0"/>
              <a:t>La formation professionnelle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4DE9F3-8C2C-4634-760E-79433AECB3F9}"/>
              </a:ext>
            </a:extLst>
          </p:cNvPr>
          <p:cNvSpPr txBox="1"/>
          <p:nvPr/>
        </p:nvSpPr>
        <p:spPr>
          <a:xfrm>
            <a:off x="2627784" y="4265782"/>
            <a:ext cx="4416804" cy="32316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500" i="1" dirty="0"/>
              <a:t>Lieu de la présentation </a:t>
            </a:r>
            <a:endParaRPr lang="fr-CH" sz="1500" i="1" dirty="0"/>
          </a:p>
        </p:txBody>
      </p:sp>
      <p:pic>
        <p:nvPicPr>
          <p:cNvPr id="7" name="Image 14" descr="apprentissage.jpg">
            <a:extLst>
              <a:ext uri="{FF2B5EF4-FFF2-40B4-BE49-F238E27FC236}">
                <a16:creationId xmlns:a16="http://schemas.microsoft.com/office/drawing/2014/main" id="{EAD181BD-FFB2-21CB-5A7F-85F8A3228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12418"/>
            <a:ext cx="2721637" cy="238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24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ocuments dans la fenêtre">
            <a:extLst>
              <a:ext uri="{FF2B5EF4-FFF2-40B4-BE49-F238E27FC236}">
                <a16:creationId xmlns:a16="http://schemas.microsoft.com/office/drawing/2014/main" id="{DA6DA86C-2F64-BB4F-6743-63CF283C1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7"/>
          <a:stretch>
            <a:fillRect/>
          </a:stretch>
        </p:blipFill>
        <p:spPr bwMode="auto">
          <a:xfrm rot="20981273">
            <a:off x="2551422" y="1169489"/>
            <a:ext cx="4637701" cy="3587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3AB5FDE-D746-E547-90BD-DDC369680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2914156"/>
            <a:ext cx="7200799" cy="452438"/>
          </a:xfrm>
        </p:spPr>
        <p:txBody>
          <a:bodyPr/>
          <a:lstStyle/>
          <a:p>
            <a:r>
              <a:rPr lang="fr-CH" sz="2800" dirty="0">
                <a:solidFill>
                  <a:schemeClr val="accent1">
                    <a:lumMod val="50000"/>
                  </a:schemeClr>
                </a:solidFill>
              </a:rPr>
              <a:t>ÉCOLE DE COMMERCE</a:t>
            </a:r>
            <a:br>
              <a:rPr lang="fr-CH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F7BCB6-BFAE-AB4F-BDE4-549725B3A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3421627"/>
            <a:ext cx="7200799" cy="432197"/>
          </a:xfrm>
        </p:spPr>
        <p:txBody>
          <a:bodyPr/>
          <a:lstStyle/>
          <a:p>
            <a:pPr algn="r"/>
            <a:r>
              <a:rPr lang="fr-CH" sz="2000" dirty="0"/>
              <a:t>Booste ton avenir professionnel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044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5DE32-5572-4017-985A-9FE17F9C1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6C26C-7BAF-62C5-F44C-A1050266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532" y="427241"/>
            <a:ext cx="6752647" cy="626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Formation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CCA53B8-1334-BCAA-8FDA-F6599579A825}"/>
              </a:ext>
            </a:extLst>
          </p:cNvPr>
          <p:cNvSpPr/>
          <p:nvPr/>
        </p:nvSpPr>
        <p:spPr>
          <a:xfrm>
            <a:off x="1895724" y="3145047"/>
            <a:ext cx="5916636" cy="6261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dirty="0"/>
              <a:t>	</a:t>
            </a:r>
            <a:r>
              <a:rPr lang="fr-CH" dirty="0">
                <a:solidFill>
                  <a:schemeClr val="accent1">
                    <a:lumMod val="50000"/>
                  </a:schemeClr>
                </a:solidFill>
              </a:rPr>
              <a:t>Certificat fédéral de capacité - CFC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Graphique 33">
            <a:extLst>
              <a:ext uri="{FF2B5EF4-FFF2-40B4-BE49-F238E27FC236}">
                <a16:creationId xmlns:a16="http://schemas.microsoft.com/office/drawing/2014/main" id="{EF756868-F16C-BB68-8C55-3F0AC4C7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8787" y="3305384"/>
            <a:ext cx="305435" cy="305435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9FE2E1D-2DDF-1F27-9556-F61FCCF006A6}"/>
              </a:ext>
            </a:extLst>
          </p:cNvPr>
          <p:cNvSpPr/>
          <p:nvPr/>
        </p:nvSpPr>
        <p:spPr>
          <a:xfrm>
            <a:off x="1883195" y="3939902"/>
            <a:ext cx="5929165" cy="6261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dirty="0"/>
              <a:t>	</a:t>
            </a:r>
            <a:r>
              <a:rPr lang="fr-CH" dirty="0">
                <a:solidFill>
                  <a:schemeClr val="accent1">
                    <a:lumMod val="50000"/>
                  </a:schemeClr>
                </a:solidFill>
              </a:rPr>
              <a:t>Maturité professionnelle orientation économie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Graphique 33">
            <a:extLst>
              <a:ext uri="{FF2B5EF4-FFF2-40B4-BE49-F238E27FC236}">
                <a16:creationId xmlns:a16="http://schemas.microsoft.com/office/drawing/2014/main" id="{59BF6FCA-9D2D-0BA7-392A-49C4A64F8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8786" y="4100239"/>
            <a:ext cx="305435" cy="30543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BB623B0-A9EA-C4AC-D2EB-1C36723AFA17}"/>
              </a:ext>
            </a:extLst>
          </p:cNvPr>
          <p:cNvSpPr txBox="1"/>
          <p:nvPr/>
        </p:nvSpPr>
        <p:spPr>
          <a:xfrm>
            <a:off x="1406630" y="251714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Double certification à la clé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2616421-5C58-B218-B0D9-572A9CCAE702}"/>
              </a:ext>
            </a:extLst>
          </p:cNvPr>
          <p:cNvSpPr txBox="1"/>
          <p:nvPr/>
        </p:nvSpPr>
        <p:spPr>
          <a:xfrm>
            <a:off x="1403648" y="118437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École de commerce en modèle 3+1: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6BF7465-2F4E-962B-70FA-40C0A715871D}"/>
              </a:ext>
            </a:extLst>
          </p:cNvPr>
          <p:cNvSpPr/>
          <p:nvPr/>
        </p:nvSpPr>
        <p:spPr>
          <a:xfrm>
            <a:off x="1883195" y="1713940"/>
            <a:ext cx="5916636" cy="7530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3 ans d’études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1 année de stage pratique en entreprise</a:t>
            </a:r>
          </a:p>
        </p:txBody>
      </p:sp>
    </p:spTree>
    <p:extLst>
      <p:ext uri="{BB962C8B-B14F-4D97-AF65-F5344CB8AC3E}">
        <p14:creationId xmlns:p14="http://schemas.microsoft.com/office/powerpoint/2010/main" val="418228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D615A-C772-C577-27A6-41424C8F8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E256A-A6D8-ABCD-5935-0872AA80F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532" y="427241"/>
            <a:ext cx="6752647" cy="626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    Ton avenir ?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3" name="Graphique 22">
            <a:extLst>
              <a:ext uri="{FF2B5EF4-FFF2-40B4-BE49-F238E27FC236}">
                <a16:creationId xmlns:a16="http://schemas.microsoft.com/office/drawing/2014/main" id="{921639FC-298B-856B-F5DF-0696A9DFD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0922" y="618724"/>
            <a:ext cx="422910" cy="400110"/>
          </a:xfrm>
          <a:prstGeom prst="rect">
            <a:avLst/>
          </a:prstGeom>
        </p:spPr>
      </p:pic>
      <p:sp>
        <p:nvSpPr>
          <p:cNvPr id="11" name="Flèche vers le bas 10">
            <a:extLst>
              <a:ext uri="{FF2B5EF4-FFF2-40B4-BE49-F238E27FC236}">
                <a16:creationId xmlns:a16="http://schemas.microsoft.com/office/drawing/2014/main" id="{AF9E8029-1388-DCEB-062A-271DA8454356}"/>
              </a:ext>
            </a:extLst>
          </p:cNvPr>
          <p:cNvSpPr/>
          <p:nvPr/>
        </p:nvSpPr>
        <p:spPr>
          <a:xfrm rot="16200000">
            <a:off x="4267454" y="-1630502"/>
            <a:ext cx="1170940" cy="7200800"/>
          </a:xfrm>
          <a:prstGeom prst="downArrow">
            <a:avLst>
              <a:gd name="adj1" fmla="val 50000"/>
              <a:gd name="adj2" fmla="val 485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CH" dirty="0">
                <a:solidFill>
                  <a:schemeClr val="tx1"/>
                </a:solidFill>
              </a:rPr>
              <a:t>Exercer une</a:t>
            </a:r>
            <a:r>
              <a:rPr lang="fr-CH" dirty="0">
                <a:solidFill>
                  <a:schemeClr val="accent1">
                    <a:lumMod val="50000"/>
                  </a:schemeClr>
                </a:solidFill>
              </a:rPr>
              <a:t> activité professionnelle </a:t>
            </a:r>
            <a:r>
              <a:rPr lang="fr-CH" dirty="0">
                <a:solidFill>
                  <a:schemeClr val="tx1"/>
                </a:solidFill>
              </a:rPr>
              <a:t>dans le domaine commercial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Flèche vers le bas 11">
            <a:extLst>
              <a:ext uri="{FF2B5EF4-FFF2-40B4-BE49-F238E27FC236}">
                <a16:creationId xmlns:a16="http://schemas.microsoft.com/office/drawing/2014/main" id="{06160CA3-FAF1-DB4F-387E-A753EB75D665}"/>
              </a:ext>
            </a:extLst>
          </p:cNvPr>
          <p:cNvSpPr/>
          <p:nvPr/>
        </p:nvSpPr>
        <p:spPr>
          <a:xfrm rot="16200000">
            <a:off x="4267454" y="-477268"/>
            <a:ext cx="1170940" cy="7200800"/>
          </a:xfrm>
          <a:prstGeom prst="downArrow">
            <a:avLst>
              <a:gd name="adj1" fmla="val 50000"/>
              <a:gd name="adj2" fmla="val 485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dirty="0">
                <a:solidFill>
                  <a:schemeClr val="tx1"/>
                </a:solidFill>
              </a:rPr>
              <a:t>Accéder aux</a:t>
            </a:r>
            <a:r>
              <a:rPr lang="fr-CH" dirty="0">
                <a:solidFill>
                  <a:schemeClr val="accent1">
                    <a:lumMod val="50000"/>
                  </a:schemeClr>
                </a:solidFill>
              </a:rPr>
              <a:t> Hautes écoles spécialisées (HES) </a:t>
            </a:r>
            <a:r>
              <a:rPr lang="fr-CH" dirty="0">
                <a:solidFill>
                  <a:schemeClr val="tx1"/>
                </a:solidFill>
              </a:rPr>
              <a:t>dans les domaines de l’économie, de la gestion et de l’administration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Flèche vers le bas 12">
            <a:extLst>
              <a:ext uri="{FF2B5EF4-FFF2-40B4-BE49-F238E27FC236}">
                <a16:creationId xmlns:a16="http://schemas.microsoft.com/office/drawing/2014/main" id="{FB34333F-482D-C5F3-09E9-1FF1978BE0A2}"/>
              </a:ext>
            </a:extLst>
          </p:cNvPr>
          <p:cNvSpPr/>
          <p:nvPr/>
        </p:nvSpPr>
        <p:spPr>
          <a:xfrm rot="16200000">
            <a:off x="4267454" y="693673"/>
            <a:ext cx="1170940" cy="7200800"/>
          </a:xfrm>
          <a:prstGeom prst="downArrow">
            <a:avLst>
              <a:gd name="adj1" fmla="val 50000"/>
              <a:gd name="adj2" fmla="val 485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dirty="0">
                <a:solidFill>
                  <a:schemeClr val="tx1"/>
                </a:solidFill>
              </a:rPr>
              <a:t>S’inscrire à l’examen complémentaire </a:t>
            </a:r>
            <a:r>
              <a:rPr lang="fr-CH" dirty="0">
                <a:solidFill>
                  <a:schemeClr val="accent1">
                    <a:lumMod val="50000"/>
                  </a:schemeClr>
                </a:solidFill>
              </a:rPr>
              <a:t>Passerelle </a:t>
            </a:r>
            <a:r>
              <a:rPr lang="fr-CH" dirty="0">
                <a:solidFill>
                  <a:schemeClr val="tx1"/>
                </a:solidFill>
              </a:rPr>
              <a:t>pour accéder à toutes les</a:t>
            </a:r>
            <a:r>
              <a:rPr lang="fr-CH" dirty="0">
                <a:solidFill>
                  <a:schemeClr val="accent1">
                    <a:lumMod val="50000"/>
                  </a:schemeClr>
                </a:solidFill>
              </a:rPr>
              <a:t> Hautes écoles universitaires et pédagogiques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9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5C1DA07-0BE4-7D49-8E10-06216DD14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5090" y="2811950"/>
            <a:ext cx="2893910" cy="1663333"/>
          </a:xfrm>
          <a:solidFill>
            <a:schemeClr val="bg1">
              <a:lumMod val="85000"/>
            </a:schemeClr>
          </a:solidFill>
          <a:ln cap="rnd">
            <a:noFill/>
          </a:ln>
        </p:spPr>
        <p:txBody>
          <a:bodyPr/>
          <a:lstStyle/>
          <a:p>
            <a:pPr marL="0" indent="0">
              <a:buNone/>
            </a:pPr>
            <a:r>
              <a:rPr lang="fr-CH" kern="1200" dirty="0">
                <a:solidFill>
                  <a:schemeClr val="accent1">
                    <a:lumMod val="50000"/>
                  </a:schemeClr>
                </a:solidFill>
              </a:rPr>
              <a:t>Trois disciplines en niveau 2 : </a:t>
            </a:r>
          </a:p>
          <a:p>
            <a:pPr marL="0" indent="0" algn="just">
              <a:buNone/>
            </a:pPr>
            <a:endParaRPr lang="fr-CH" sz="1000" b="0" dirty="0"/>
          </a:p>
          <a:p>
            <a:pPr marL="0" indent="0" algn="just">
              <a:buNone/>
            </a:pPr>
            <a:r>
              <a:rPr lang="fr-CH" b="0" dirty="0"/>
              <a:t>Total minimum de 13.5 points dans le groupe constitué du français, des mathématiques et de l'allemand.  </a:t>
            </a:r>
            <a:endParaRPr lang="fr-FR" b="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A997041-4FA2-45AA-6129-C284D607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Admission 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20CB8B4-06DE-C2EE-E518-DA91D1BE2C88}"/>
              </a:ext>
            </a:extLst>
          </p:cNvPr>
          <p:cNvSpPr/>
          <p:nvPr/>
        </p:nvSpPr>
        <p:spPr>
          <a:xfrm>
            <a:off x="1795466" y="1539535"/>
            <a:ext cx="6174500" cy="4001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Un certificat de fin d’études de la voie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prégymnasiale</a:t>
            </a:r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3CB814C-E79E-4B4B-540D-3672D587D69D}"/>
              </a:ext>
            </a:extLst>
          </p:cNvPr>
          <p:cNvSpPr txBox="1"/>
          <p:nvPr/>
        </p:nvSpPr>
        <p:spPr>
          <a:xfrm>
            <a:off x="1564048" y="908417"/>
            <a:ext cx="5816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/>
              <a:t>Avec un des titres suivants :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136B2AB-871D-EF4B-B1C9-6BB0ED42D2FE}"/>
              </a:ext>
            </a:extLst>
          </p:cNvPr>
          <p:cNvSpPr/>
          <p:nvPr/>
        </p:nvSpPr>
        <p:spPr>
          <a:xfrm>
            <a:off x="1808786" y="2128937"/>
            <a:ext cx="6147860" cy="4001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accent1">
                    <a:lumMod val="50000"/>
                  </a:schemeClr>
                </a:solidFill>
              </a:rPr>
              <a:t>Un certificat de fin d’études de la voie générale</a:t>
            </a:r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C6F84CBE-D795-378D-0D4C-0894C6A6BCD8}"/>
              </a:ext>
            </a:extLst>
          </p:cNvPr>
          <p:cNvSpPr txBox="1">
            <a:spLocks/>
          </p:cNvSpPr>
          <p:nvPr/>
        </p:nvSpPr>
        <p:spPr>
          <a:xfrm>
            <a:off x="5062736" y="2822616"/>
            <a:ext cx="2893910" cy="1652667"/>
          </a:xfrm>
          <a:prstGeom prst="rect">
            <a:avLst/>
          </a:prstGeom>
          <a:solidFill>
            <a:schemeClr val="bg1">
              <a:lumMod val="85000"/>
            </a:schemeClr>
          </a:solidFill>
          <a:ln cap="rnd">
            <a:noFill/>
          </a:ln>
        </p:spPr>
        <p:txBody>
          <a:bodyPr/>
          <a:lstStyle>
            <a:lvl1pPr marL="284400" indent="-28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700"/>
              </a:spcAft>
              <a:buChar char="•"/>
              <a:defRPr sz="1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400" indent="-28575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70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284400" indent="-28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ts val="700"/>
              </a:spcAft>
              <a:buChar char="•"/>
              <a:defRPr sz="1100">
                <a:solidFill>
                  <a:schemeClr val="bg2"/>
                </a:solidFill>
                <a:latin typeface="+mn-lt"/>
              </a:defRPr>
            </a:lvl3pPr>
            <a:lvl4pPr marL="285750" indent="-285750" algn="l" rtl="0" eaLnBrk="1" fontAlgn="base" hangingPunct="1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4pPr>
            <a:lvl5pPr marL="284400" indent="-284400" algn="l" rtl="0" eaLnBrk="1" fontAlgn="base" hangingPunct="1">
              <a:spcBef>
                <a:spcPts val="0"/>
              </a:spcBef>
              <a:spcAft>
                <a:spcPts val="70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ts val="0"/>
              </a:spcBef>
              <a:spcAft>
                <a:spcPts val="7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CH" kern="1200">
                <a:solidFill>
                  <a:schemeClr val="accent1">
                    <a:lumMod val="50000"/>
                  </a:schemeClr>
                </a:solidFill>
              </a:rPr>
              <a:t>Deux disciplines en niveau 2 et une en niveau 1 : </a:t>
            </a:r>
          </a:p>
          <a:p>
            <a:pPr marL="0" indent="0" algn="just">
              <a:buFontTx/>
              <a:buNone/>
            </a:pPr>
            <a:r>
              <a:rPr lang="fr-CH" b="0" kern="0"/>
              <a:t>Total minimum de 14.5 points dans le groupe constitué du français, des mathématiques et de l'allemand.  </a:t>
            </a:r>
            <a:endParaRPr lang="fr-FR" b="0" kern="0"/>
          </a:p>
        </p:txBody>
      </p:sp>
    </p:spTree>
    <p:extLst>
      <p:ext uri="{BB962C8B-B14F-4D97-AF65-F5344CB8AC3E}">
        <p14:creationId xmlns:p14="http://schemas.microsoft.com/office/powerpoint/2010/main" val="1199119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8CC5D-B376-D708-98BC-590F6F728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447A529-EECE-3654-4D6B-9D18B7B3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Admission 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CEADD0-1C17-E23F-20FE-534B26687B48}"/>
              </a:ext>
            </a:extLst>
          </p:cNvPr>
          <p:cNvSpPr txBox="1"/>
          <p:nvPr/>
        </p:nvSpPr>
        <p:spPr>
          <a:xfrm>
            <a:off x="1545409" y="873549"/>
            <a:ext cx="58162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Avec un des titres suivants :</a:t>
            </a:r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54F9EF2-E638-0680-E2E5-7A48A5CFBAAA}"/>
              </a:ext>
            </a:extLst>
          </p:cNvPr>
          <p:cNvSpPr/>
          <p:nvPr/>
        </p:nvSpPr>
        <p:spPr>
          <a:xfrm>
            <a:off x="1524513" y="1297808"/>
            <a:ext cx="6147860" cy="16679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accent1">
                    <a:lumMod val="50000"/>
                  </a:schemeClr>
                </a:solidFill>
              </a:rPr>
              <a:t>Avoir suivi la totalité de la voie prégymnasiale</a:t>
            </a:r>
            <a:r>
              <a:rPr lang="fr-CH" dirty="0">
                <a:solidFill>
                  <a:schemeClr val="tx1"/>
                </a:solidFill>
              </a:rPr>
              <a:t>, même sans avoir obtenu le certificat, et être titulaire d’un certificat de la voie générale avec une moyenne annuelle finale de 4 ou plus dans au moins deux disciplines du groupe restreint, dont le français et/ou les mathématiques.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F28AA76-AB15-A9E3-7464-885236A91B1D}"/>
              </a:ext>
            </a:extLst>
          </p:cNvPr>
          <p:cNvSpPr/>
          <p:nvPr/>
        </p:nvSpPr>
        <p:spPr>
          <a:xfrm>
            <a:off x="1524513" y="3196603"/>
            <a:ext cx="6174500" cy="5298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Examen d’admission </a:t>
            </a:r>
            <a:r>
              <a:rPr lang="fr-FR" dirty="0">
                <a:solidFill>
                  <a:schemeClr val="tx1"/>
                </a:solidFill>
              </a:rPr>
              <a:t>au gymnase sous certaines conditions. (candidat externe)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D50DF1E-A48C-6D90-A803-21A0F7A7FC66}"/>
              </a:ext>
            </a:extLst>
          </p:cNvPr>
          <p:cNvSpPr/>
          <p:nvPr/>
        </p:nvSpPr>
        <p:spPr>
          <a:xfrm>
            <a:off x="1524513" y="3969016"/>
            <a:ext cx="6174500" cy="8311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Une attestation d’admissibilité </a:t>
            </a:r>
            <a:r>
              <a:rPr lang="fr-FR" dirty="0">
                <a:solidFill>
                  <a:schemeClr val="tx1"/>
                </a:solidFill>
              </a:rPr>
              <a:t>délivrée par le Conseil de direction de l’établissement d’enseignement obligatoire.</a:t>
            </a:r>
          </a:p>
        </p:txBody>
      </p:sp>
    </p:spTree>
    <p:extLst>
      <p:ext uri="{BB962C8B-B14F-4D97-AF65-F5344CB8AC3E}">
        <p14:creationId xmlns:p14="http://schemas.microsoft.com/office/powerpoint/2010/main" val="282865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CC3D33-728D-ABDF-FDD7-888CDB84A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15</a:t>
            </a:fld>
            <a:endParaRPr lang="en-CH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20A31D3-1777-43A5-CB8A-664022B61516}"/>
              </a:ext>
            </a:extLst>
          </p:cNvPr>
          <p:cNvSpPr txBox="1">
            <a:spLocks/>
          </p:cNvSpPr>
          <p:nvPr/>
        </p:nvSpPr>
        <p:spPr>
          <a:xfrm>
            <a:off x="1274225" y="263196"/>
            <a:ext cx="6752647" cy="5298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chemeClr val="accent1">
                    <a:lumMod val="50000"/>
                  </a:schemeClr>
                </a:solidFill>
              </a:rPr>
              <a:t>Prêt</a:t>
            </a:r>
            <a:r>
              <a:rPr lang="fr-CH" sz="2800" kern="0" dirty="0">
                <a:solidFill>
                  <a:schemeClr val="accent1">
                    <a:lumMod val="50000"/>
                  </a:schemeClr>
                </a:solidFill>
              </a:rPr>
              <a:t>·</a:t>
            </a:r>
            <a:r>
              <a:rPr lang="fr-FR" sz="2800" kern="0" dirty="0">
                <a:solidFill>
                  <a:schemeClr val="accent1">
                    <a:lumMod val="50000"/>
                  </a:schemeClr>
                </a:solidFill>
              </a:rPr>
              <a:t>e à franchir le Cap ? </a:t>
            </a:r>
            <a:br>
              <a:rPr lang="fr-FR" sz="2800" kern="0" dirty="0"/>
            </a:br>
            <a:endParaRPr lang="fr-FR" sz="2800" kern="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C78EAA4-5E29-0750-7DFE-160F38E6A1DC}"/>
              </a:ext>
            </a:extLst>
          </p:cNvPr>
          <p:cNvSpPr txBox="1"/>
          <p:nvPr/>
        </p:nvSpPr>
        <p:spPr>
          <a:xfrm>
            <a:off x="1274225" y="901833"/>
            <a:ext cx="67526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Inscris-toi </a:t>
            </a:r>
            <a:r>
              <a:rPr lang="fr-CH" sz="2000" dirty="0"/>
              <a:t>et </a:t>
            </a:r>
            <a:r>
              <a:rPr lang="fr-CH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rejoins</a:t>
            </a:r>
            <a:r>
              <a:rPr lang="fr-CH" sz="2000" dirty="0"/>
              <a:t> L’ÉCOLE DE COMMERCE présente dans 4 écoles professionnelles du canton de Vaud</a:t>
            </a:r>
            <a:endParaRPr lang="fr-CH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FBD15C5-78DE-2311-EA1B-9A9C69834EB1}"/>
              </a:ext>
            </a:extLst>
          </p:cNvPr>
          <p:cNvGrpSpPr/>
          <p:nvPr/>
        </p:nvGrpSpPr>
        <p:grpSpPr>
          <a:xfrm>
            <a:off x="4928292" y="1683494"/>
            <a:ext cx="4211960" cy="1164323"/>
            <a:chOff x="62087" y="-127060"/>
            <a:chExt cx="5482684" cy="2032000"/>
          </a:xfrm>
        </p:grpSpPr>
        <p:sp>
          <p:nvSpPr>
            <p:cNvPr id="6" name="Terminaison 5">
              <a:extLst>
                <a:ext uri="{FF2B5EF4-FFF2-40B4-BE49-F238E27FC236}">
                  <a16:creationId xmlns:a16="http://schemas.microsoft.com/office/drawing/2014/main" id="{C8E6138D-F2FF-5981-8423-23599DE773F6}"/>
                </a:ext>
              </a:extLst>
            </p:cNvPr>
            <p:cNvSpPr/>
            <p:nvPr/>
          </p:nvSpPr>
          <p:spPr>
            <a:xfrm>
              <a:off x="62087" y="-127060"/>
              <a:ext cx="5482684" cy="2032000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900430" marR="43815">
                <a:buNone/>
              </a:pPr>
              <a:r>
                <a:rPr lang="fr-CH" sz="1600" b="1" kern="100" dirty="0">
                  <a:solidFill>
                    <a:srgbClr val="009193"/>
                  </a:solidFill>
                  <a:effectLst/>
                  <a:latin typeface="Avenir Next" panose="020B0503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    EPCA</a:t>
              </a:r>
              <a:endParaRPr lang="fr-CH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900430" marR="43815">
                <a:buNone/>
              </a:pPr>
              <a:r>
                <a:rPr lang="fr-CH" sz="1200" kern="1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      École professionnelle du Chablais </a:t>
              </a:r>
            </a:p>
            <a:p>
              <a:pPr marL="900430" marR="43815">
                <a:buNone/>
              </a:pPr>
              <a:r>
                <a:rPr lang="fr-CH" sz="1200" kern="1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      à </a:t>
              </a:r>
              <a:r>
                <a:rPr lang="fr-CH" sz="1200" b="1" kern="1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Aigle</a:t>
              </a:r>
              <a:br>
                <a:rPr lang="fr-CH" sz="1600" kern="1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</a:br>
              <a:r>
                <a:rPr lang="fr-CH" sz="1200" kern="100" dirty="0"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460E5AB-1A3B-0F37-AEFF-E54E3FE3604E}"/>
                </a:ext>
              </a:extLst>
            </p:cNvPr>
            <p:cNvSpPr/>
            <p:nvPr/>
          </p:nvSpPr>
          <p:spPr>
            <a:xfrm>
              <a:off x="62087" y="-39158"/>
              <a:ext cx="1545922" cy="194409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BD50720-449B-C93F-7EC2-BD877FBD31D2}"/>
              </a:ext>
            </a:extLst>
          </p:cNvPr>
          <p:cNvGrpSpPr/>
          <p:nvPr/>
        </p:nvGrpSpPr>
        <p:grpSpPr>
          <a:xfrm>
            <a:off x="0" y="1683495"/>
            <a:ext cx="4211960" cy="1164322"/>
            <a:chOff x="1347874" y="287334"/>
            <a:chExt cx="4353224" cy="1205387"/>
          </a:xfrm>
        </p:grpSpPr>
        <p:sp>
          <p:nvSpPr>
            <p:cNvPr id="9" name="Terminaison 8">
              <a:extLst>
                <a:ext uri="{FF2B5EF4-FFF2-40B4-BE49-F238E27FC236}">
                  <a16:creationId xmlns:a16="http://schemas.microsoft.com/office/drawing/2014/main" id="{BEA61A68-52AF-E00F-EF8F-D159D0C7EE7E}"/>
                </a:ext>
              </a:extLst>
            </p:cNvPr>
            <p:cNvSpPr/>
            <p:nvPr/>
          </p:nvSpPr>
          <p:spPr>
            <a:xfrm>
              <a:off x="1347874" y="287334"/>
              <a:ext cx="4353224" cy="1205387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None/>
              </a:pPr>
              <a:r>
                <a:rPr lang="fr-CH" sz="1200" b="1" kern="100" dirty="0">
                  <a:solidFill>
                    <a:srgbClr val="009193"/>
                  </a:solidFill>
                  <a:latin typeface="Avenir Next" panose="020B0503020202020204" pitchFamily="34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fr-CH" sz="1600" b="1" kern="100" dirty="0">
                  <a:solidFill>
                    <a:srgbClr val="009193"/>
                  </a:solidFill>
                  <a:latin typeface="Avenir Next" panose="020B0503020202020204" pitchFamily="34" charset="0"/>
                  <a:cs typeface="Times New Roman" panose="02020603050405020304" pitchFamily="18" charset="0"/>
                </a:rPr>
                <a:t>EPCL</a:t>
              </a:r>
            </a:p>
            <a:p>
              <a:pPr>
                <a:buNone/>
              </a:pPr>
              <a:r>
                <a:rPr lang="fr-CH" sz="1600" b="1" kern="100" dirty="0">
                  <a:solidFill>
                    <a:srgbClr val="009193"/>
                  </a:solidFill>
                  <a:effectLst/>
                  <a:latin typeface="Avenir Next" panose="020B0503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                      </a:t>
              </a:r>
              <a:r>
                <a:rPr lang="fr-CH" sz="1200" kern="1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Site de la Vallée de la Jeunesse</a:t>
              </a:r>
              <a:endParaRPr lang="fr-CH" sz="1200" kern="100" dirty="0"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>
                <a:buNone/>
              </a:pPr>
              <a:r>
                <a:rPr lang="fr-CH" sz="1200" kern="1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                              à </a:t>
              </a:r>
              <a:r>
                <a:rPr lang="fr-CH" sz="1200" b="1" kern="1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Lausanne</a:t>
              </a:r>
              <a:endParaRPr lang="fr-CH" sz="1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35531BA-FBDE-EEC3-71A7-DEFA39AAD803}"/>
                </a:ext>
              </a:extLst>
            </p:cNvPr>
            <p:cNvSpPr/>
            <p:nvPr/>
          </p:nvSpPr>
          <p:spPr>
            <a:xfrm>
              <a:off x="1347874" y="310896"/>
              <a:ext cx="1323587" cy="1181825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B1EBB5E-AE06-5CCB-6348-47DD45EA7484}"/>
              </a:ext>
            </a:extLst>
          </p:cNvPr>
          <p:cNvGrpSpPr/>
          <p:nvPr/>
        </p:nvGrpSpPr>
        <p:grpSpPr>
          <a:xfrm>
            <a:off x="0" y="2991602"/>
            <a:ext cx="4211961" cy="1266609"/>
            <a:chOff x="2143088" y="0"/>
            <a:chExt cx="3863579" cy="1266609"/>
          </a:xfrm>
        </p:grpSpPr>
        <p:sp>
          <p:nvSpPr>
            <p:cNvPr id="12" name="Terminaison 11">
              <a:extLst>
                <a:ext uri="{FF2B5EF4-FFF2-40B4-BE49-F238E27FC236}">
                  <a16:creationId xmlns:a16="http://schemas.microsoft.com/office/drawing/2014/main" id="{8F1ADED0-9F2E-C078-528D-160ABEC83C5C}"/>
                </a:ext>
              </a:extLst>
            </p:cNvPr>
            <p:cNvSpPr/>
            <p:nvPr/>
          </p:nvSpPr>
          <p:spPr>
            <a:xfrm>
              <a:off x="2143089" y="0"/>
              <a:ext cx="3863578" cy="1266609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900430">
                <a:buNone/>
              </a:pPr>
              <a:r>
                <a:rPr lang="fr-CH" sz="1600" b="1" kern="100" dirty="0">
                  <a:solidFill>
                    <a:srgbClr val="009193"/>
                  </a:solidFill>
                  <a:latin typeface="Avenir Next" panose="020B0503020202020204" pitchFamily="34" charset="0"/>
                  <a:cs typeface="Times New Roman" panose="02020603050405020304" pitchFamily="18" charset="0"/>
                </a:rPr>
                <a:t>     EPCN</a:t>
              </a:r>
            </a:p>
            <a:p>
              <a:pPr marL="900430">
                <a:buNone/>
              </a:pPr>
              <a:r>
                <a:rPr lang="fr-CH" sz="1200" kern="1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     École professionnelle commerciale </a:t>
              </a:r>
            </a:p>
            <a:p>
              <a:pPr marL="900430">
                <a:buNone/>
              </a:pPr>
              <a:r>
                <a:rPr lang="fr-CH" sz="1200" kern="1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     de </a:t>
              </a:r>
              <a:r>
                <a:rPr lang="fr-CH" sz="1200" b="1" kern="1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Nyon</a:t>
              </a:r>
              <a:endParaRPr lang="fr-CH" sz="1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marL="900430">
                <a:buNone/>
              </a:pPr>
              <a:endParaRPr lang="fr-CH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EADDDE6-8662-61DC-ADD0-6DF3A14D9C42}"/>
                </a:ext>
              </a:extLst>
            </p:cNvPr>
            <p:cNvSpPr/>
            <p:nvPr/>
          </p:nvSpPr>
          <p:spPr>
            <a:xfrm>
              <a:off x="2143088" y="66862"/>
              <a:ext cx="1164160" cy="118320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14" name="Terminaison 13">
            <a:extLst>
              <a:ext uri="{FF2B5EF4-FFF2-40B4-BE49-F238E27FC236}">
                <a16:creationId xmlns:a16="http://schemas.microsoft.com/office/drawing/2014/main" id="{BFE4E84F-D835-E2B9-9616-51E3246516B2}"/>
              </a:ext>
            </a:extLst>
          </p:cNvPr>
          <p:cNvSpPr/>
          <p:nvPr/>
        </p:nvSpPr>
        <p:spPr>
          <a:xfrm>
            <a:off x="4928292" y="2975058"/>
            <a:ext cx="4215708" cy="1266609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0430" marR="43815">
              <a:buNone/>
            </a:pPr>
            <a:r>
              <a:rPr lang="fr-CH" sz="1200" b="1" kern="100" dirty="0">
                <a:solidFill>
                  <a:srgbClr val="009193"/>
                </a:solidFill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fr-CH" sz="1600" b="1" kern="100" dirty="0">
                <a:solidFill>
                  <a:srgbClr val="009193"/>
                </a:solidFill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CPNV-EPCY</a:t>
            </a:r>
            <a:endParaRPr lang="fr-CH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00430" marR="43815">
              <a:buNone/>
            </a:pPr>
            <a:r>
              <a:rPr lang="fr-CH" sz="1200" kern="100" dirty="0">
                <a:solidFill>
                  <a:srgbClr val="000000"/>
                </a:solidFill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École professionnelle commerciale</a:t>
            </a:r>
          </a:p>
          <a:p>
            <a:pPr marL="900430" marR="43815">
              <a:buNone/>
            </a:pPr>
            <a:r>
              <a:rPr lang="fr-CH" sz="1200" kern="100" dirty="0">
                <a:solidFill>
                  <a:srgbClr val="000000"/>
                </a:solidFill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d’</a:t>
            </a:r>
            <a:r>
              <a:rPr lang="fr-CH" sz="1200" b="1" kern="100" dirty="0">
                <a:solidFill>
                  <a:srgbClr val="000000"/>
                </a:solidFill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Yverdon</a:t>
            </a:r>
            <a:endParaRPr lang="fr-CH" sz="12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E6DB12F-B6E5-C4B1-8CEF-1A3831004F80}"/>
              </a:ext>
            </a:extLst>
          </p:cNvPr>
          <p:cNvSpPr/>
          <p:nvPr/>
        </p:nvSpPr>
        <p:spPr>
          <a:xfrm>
            <a:off x="4932040" y="3023018"/>
            <a:ext cx="1280636" cy="123017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57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>
            <a:extLst>
              <a:ext uri="{FF2B5EF4-FFF2-40B4-BE49-F238E27FC236}">
                <a16:creationId xmlns:a16="http://schemas.microsoft.com/office/drawing/2014/main" id="{05129C33-BCB7-169A-EA76-2520D72A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3383"/>
            <a:ext cx="7273211" cy="857250"/>
          </a:xfrm>
        </p:spPr>
        <p:txBody>
          <a:bodyPr/>
          <a:lstStyle/>
          <a:p>
            <a:pPr eaLnBrk="1" hangingPunct="1"/>
            <a:r>
              <a:rPr lang="fr-CH" altLang="fr-FR" dirty="0"/>
              <a:t>  </a:t>
            </a:r>
            <a:r>
              <a:rPr lang="fr-CH" altLang="fr-FR" sz="2700" dirty="0"/>
              <a:t>Accompagnement de la formation</a:t>
            </a:r>
            <a:endParaRPr lang="fr-CH" altLang="fr-FR" sz="2700" u="sng" dirty="0"/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48CF53FB-CF20-F20F-21CC-E217C27B3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90" y="626135"/>
            <a:ext cx="6972781" cy="441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>
            <a:extLst>
              <a:ext uri="{FF2B5EF4-FFF2-40B4-BE49-F238E27FC236}">
                <a16:creationId xmlns:a16="http://schemas.microsoft.com/office/drawing/2014/main" id="{14BD5249-1AE3-ACD2-5976-504F3D5D7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17872"/>
            <a:ext cx="4332685" cy="8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ZoneTexte 1">
            <a:extLst>
              <a:ext uri="{FF2B5EF4-FFF2-40B4-BE49-F238E27FC236}">
                <a16:creationId xmlns:a16="http://schemas.microsoft.com/office/drawing/2014/main" id="{2C701B7D-A233-01C9-3438-FC8B32143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476" y="2076164"/>
            <a:ext cx="1287065" cy="508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CH" altLang="fr-FR" sz="1351" dirty="0">
                <a:latin typeface="Arial" panose="020B0604020202020204" pitchFamily="34" charset="0"/>
              </a:rPr>
              <a:t>Appuis dans les régions via </a:t>
            </a:r>
          </a:p>
        </p:txBody>
      </p:sp>
      <p:pic>
        <p:nvPicPr>
          <p:cNvPr id="39942" name="Picture 6" descr="Coach APP">
            <a:extLst>
              <a:ext uri="{FF2B5EF4-FFF2-40B4-BE49-F238E27FC236}">
                <a16:creationId xmlns:a16="http://schemas.microsoft.com/office/drawing/2014/main" id="{94C00A74-D617-3C9C-6778-38B97C64F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71" y="2584252"/>
            <a:ext cx="1520428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>
            <a:extLst>
              <a:ext uri="{FF2B5EF4-FFF2-40B4-BE49-F238E27FC236}">
                <a16:creationId xmlns:a16="http://schemas.microsoft.com/office/drawing/2014/main" id="{9E85E83D-FFE0-5FE1-CDAE-52869C9C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61" y="468461"/>
            <a:ext cx="4038539" cy="857250"/>
          </a:xfrm>
        </p:spPr>
        <p:txBody>
          <a:bodyPr/>
          <a:lstStyle/>
          <a:p>
            <a:pPr eaLnBrk="1" hangingPunct="1"/>
            <a:r>
              <a:rPr lang="fr-CH" altLang="fr-FR" dirty="0"/>
              <a:t> Savoir-faire &amp; Savoir-être</a:t>
            </a:r>
            <a:endParaRPr lang="fr-CH" altLang="fr-FR" u="sng" dirty="0"/>
          </a:p>
        </p:txBody>
      </p:sp>
      <p:sp>
        <p:nvSpPr>
          <p:cNvPr id="24579" name="Espace réservé du contenu 2">
            <a:extLst>
              <a:ext uri="{FF2B5EF4-FFF2-40B4-BE49-F238E27FC236}">
                <a16:creationId xmlns:a16="http://schemas.microsoft.com/office/drawing/2014/main" id="{E9C9E3D8-07B2-0E67-F1C0-3EC632957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31" y="1206983"/>
            <a:ext cx="2797137" cy="2141935"/>
          </a:xfrm>
        </p:spPr>
        <p:txBody>
          <a:bodyPr/>
          <a:lstStyle/>
          <a:p>
            <a:pPr marL="0" indent="-257162">
              <a:spcBef>
                <a:spcPts val="0"/>
              </a:spcBef>
              <a:buNone/>
              <a:defRPr/>
            </a:pPr>
            <a:endParaRPr lang="fr-CH" dirty="0"/>
          </a:p>
          <a:p>
            <a:pPr marL="0" indent="-257162">
              <a:spcBef>
                <a:spcPts val="0"/>
              </a:spcBef>
              <a:buNone/>
              <a:defRPr/>
            </a:pPr>
            <a:endParaRPr lang="fr-CH" sz="751" dirty="0"/>
          </a:p>
          <a:p>
            <a:pPr marL="257162" indent="-257162">
              <a:buNone/>
              <a:defRPr/>
            </a:pPr>
            <a:endParaRPr lang="fr-CH" sz="1800" dirty="0"/>
          </a:p>
          <a:p>
            <a:pPr marL="257162" indent="-257162">
              <a:buNone/>
              <a:defRPr/>
            </a:pPr>
            <a:endParaRPr lang="fr-CH" sz="900" dirty="0"/>
          </a:p>
          <a:p>
            <a:pPr marL="257162" indent="-257162">
              <a:buNone/>
              <a:defRPr/>
            </a:pPr>
            <a:endParaRPr lang="fr-CH" dirty="0"/>
          </a:p>
        </p:txBody>
      </p:sp>
      <p:pic>
        <p:nvPicPr>
          <p:cNvPr id="37892" name="Picture 4" descr="C:\Users\rumet3\AppData\Local\Temp\construction_business_cordless_drill_1600_clr_14314.png">
            <a:extLst>
              <a:ext uri="{FF2B5EF4-FFF2-40B4-BE49-F238E27FC236}">
                <a16:creationId xmlns:a16="http://schemas.microsoft.com/office/drawing/2014/main" id="{0FAB3ED2-89D6-5B55-40C7-277FE9F45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74" y="560348"/>
            <a:ext cx="1224773" cy="217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C:\Users\rumet3\AppData\Local\Temp\business_people_greet_1600_clr_18360.png">
            <a:extLst>
              <a:ext uri="{FF2B5EF4-FFF2-40B4-BE49-F238E27FC236}">
                <a16:creationId xmlns:a16="http://schemas.microsoft.com/office/drawing/2014/main" id="{0FC53353-FF5A-C209-0164-CDC8A70E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391" y="627534"/>
            <a:ext cx="1386456" cy="211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>
            <a:extLst>
              <a:ext uri="{FF2B5EF4-FFF2-40B4-BE49-F238E27FC236}">
                <a16:creationId xmlns:a16="http://schemas.microsoft.com/office/drawing/2014/main" id="{FBE61B23-CFB5-113B-6ADA-4373B07A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61" y="1194397"/>
            <a:ext cx="4178947" cy="305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41D075E-1131-1C1B-C353-3D1D0C635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677" y="3153559"/>
            <a:ext cx="1735458" cy="173545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4C684DA-5D9A-9283-98AB-44759B5C6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672" y="2984017"/>
            <a:ext cx="1438275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>
            <a:extLst>
              <a:ext uri="{FF2B5EF4-FFF2-40B4-BE49-F238E27FC236}">
                <a16:creationId xmlns:a16="http://schemas.microsoft.com/office/drawing/2014/main" id="{790ED65C-F668-D05D-960C-3B6A214C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88805"/>
            <a:ext cx="7208904" cy="857250"/>
          </a:xfrm>
        </p:spPr>
        <p:txBody>
          <a:bodyPr/>
          <a:lstStyle/>
          <a:p>
            <a:pPr eaLnBrk="1" hangingPunct="1"/>
            <a:r>
              <a:rPr lang="fr-CH" altLang="fr-FR" sz="2700" dirty="0"/>
              <a:t>Accès aux formations supérieures         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985BB9-CFD9-EBCC-6F65-864718B48193}"/>
              </a:ext>
            </a:extLst>
          </p:cNvPr>
          <p:cNvSpPr txBox="1"/>
          <p:nvPr/>
        </p:nvSpPr>
        <p:spPr>
          <a:xfrm>
            <a:off x="5955550" y="1014413"/>
            <a:ext cx="2782491" cy="3855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fr-CH" sz="1651" dirty="0"/>
          </a:p>
          <a:p>
            <a:pPr marL="214303" indent="-214303">
              <a:buFontTx/>
              <a:buChar char="-"/>
              <a:defRPr/>
            </a:pPr>
            <a:r>
              <a:rPr lang="fr-CH" sz="1500" dirty="0"/>
              <a:t>directement aux titulaires d’un CFC permettant l’accès aux différentes formations professionnelles supérieures =</a:t>
            </a:r>
            <a:r>
              <a:rPr lang="fr-CH" sz="1500" b="1" dirty="0"/>
              <a:t> tertiaire B </a:t>
            </a:r>
          </a:p>
          <a:p>
            <a:pPr eaLnBrk="1" hangingPunct="1">
              <a:defRPr/>
            </a:pPr>
            <a:endParaRPr lang="fr-CH" sz="1500" dirty="0"/>
          </a:p>
          <a:p>
            <a:pPr marL="214303" indent="-214303">
              <a:buFontTx/>
              <a:buChar char="-"/>
              <a:defRPr/>
            </a:pPr>
            <a:r>
              <a:rPr lang="fr-CH" sz="1500" dirty="0"/>
              <a:t>via l’obtention d’une maturité professionnelle pour accéder aux hautes écoles spécialisées (HES) et aux universités (UNI et EPF &gt; voie passerelle nécessaire) = </a:t>
            </a:r>
            <a:r>
              <a:rPr lang="fr-CH" sz="1500" b="1" dirty="0"/>
              <a:t>tertiaire A</a:t>
            </a:r>
          </a:p>
          <a:p>
            <a:pPr marL="214303" indent="-214303">
              <a:buFontTx/>
              <a:buChar char="-"/>
              <a:defRPr/>
            </a:pPr>
            <a:endParaRPr lang="fr-CH" sz="1500" dirty="0"/>
          </a:p>
          <a:p>
            <a:pPr marL="214303" indent="-214303">
              <a:buFontTx/>
              <a:buChar char="-"/>
              <a:defRPr/>
            </a:pPr>
            <a:endParaRPr lang="fr-CH" dirty="0">
              <a:latin typeface="Arial" charset="0"/>
            </a:endParaRPr>
          </a:p>
        </p:txBody>
      </p:sp>
      <p:pic>
        <p:nvPicPr>
          <p:cNvPr id="47108" name="Image 4" descr="Comment avoir du succès au travail? - Nos Pensées">
            <a:extLst>
              <a:ext uri="{FF2B5EF4-FFF2-40B4-BE49-F238E27FC236}">
                <a16:creationId xmlns:a16="http://schemas.microsoft.com/office/drawing/2014/main" id="{344DFF30-865F-7186-AB99-E5BC5F6C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28" y="1635646"/>
            <a:ext cx="2885936" cy="185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ZoneTexte 6">
            <a:extLst>
              <a:ext uri="{FF2B5EF4-FFF2-40B4-BE49-F238E27FC236}">
                <a16:creationId xmlns:a16="http://schemas.microsoft.com/office/drawing/2014/main" id="{74A8E668-6725-033A-60D1-FAAAEC1BE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61" y="1273717"/>
            <a:ext cx="243006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500" dirty="0">
                <a:latin typeface="Arial" panose="020B0604020202020204" pitchFamily="34" charset="0"/>
              </a:rPr>
              <a:t>Une fois le CFC obtenu, pour celles et ceux qui en ont l’envie et les capacités, il existe deux possibilités d’accès aux formations  supérieures: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C18364-1AAD-50AA-B9C3-14252906E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51" y="2943948"/>
            <a:ext cx="2380218" cy="185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CCD22B3-EDCF-B3CA-3E5B-7F9AEDE09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43" y="918595"/>
            <a:ext cx="6923011" cy="4224905"/>
          </a:xfrm>
          <a:prstGeom prst="rect">
            <a:avLst/>
          </a:prstGeom>
        </p:spPr>
      </p:pic>
      <p:sp>
        <p:nvSpPr>
          <p:cNvPr id="49155" name="Titre 1">
            <a:extLst>
              <a:ext uri="{FF2B5EF4-FFF2-40B4-BE49-F238E27FC236}">
                <a16:creationId xmlns:a16="http://schemas.microsoft.com/office/drawing/2014/main" id="{EF12C228-3161-CD33-49AB-6D95BE63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528" y="0"/>
            <a:ext cx="6958625" cy="857250"/>
          </a:xfrm>
        </p:spPr>
        <p:txBody>
          <a:bodyPr/>
          <a:lstStyle/>
          <a:p>
            <a:pPr eaLnBrk="1" hangingPunct="1"/>
            <a:r>
              <a:rPr lang="fr-CH" altLang="fr-FR" dirty="0"/>
              <a:t>Accès aux formations professionnelles supérieures (tertiaire B)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FC2AD9-87EB-4713-8A6B-4C69BDA2283A}"/>
              </a:ext>
            </a:extLst>
          </p:cNvPr>
          <p:cNvSpPr/>
          <p:nvPr/>
        </p:nvSpPr>
        <p:spPr>
          <a:xfrm>
            <a:off x="1497754" y="3467695"/>
            <a:ext cx="3850481" cy="121801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BAC5AD-8E66-3991-974B-E26A4E30C977}"/>
              </a:ext>
            </a:extLst>
          </p:cNvPr>
          <p:cNvSpPr/>
          <p:nvPr/>
        </p:nvSpPr>
        <p:spPr>
          <a:xfrm>
            <a:off x="1497754" y="1560353"/>
            <a:ext cx="2753915" cy="108994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 dirty="0"/>
          </a:p>
        </p:txBody>
      </p:sp>
      <p:cxnSp>
        <p:nvCxnSpPr>
          <p:cNvPr id="3" name="Connecteur en angle 17">
            <a:extLst>
              <a:ext uri="{FF2B5EF4-FFF2-40B4-BE49-F238E27FC236}">
                <a16:creationId xmlns:a16="http://schemas.microsoft.com/office/drawing/2014/main" id="{12752E91-4C79-C86D-CEE6-8A767B56695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573986" y="3054235"/>
            <a:ext cx="761312" cy="952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34AC6-0F82-9098-E4AD-E5C8962D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37049"/>
            <a:ext cx="6752647" cy="529829"/>
          </a:xfrm>
        </p:spPr>
        <p:txBody>
          <a:bodyPr/>
          <a:lstStyle/>
          <a:p>
            <a:r>
              <a:rPr lang="fr-CH" dirty="0"/>
              <a:t>En Suisse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2A2B15-157D-732E-DA83-A60AB6E73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4C71B-5AB6-3141-9991-BED08649FFB2}" type="slidenum">
              <a:rPr lang="en-CH" smtClean="0"/>
              <a:pPr/>
              <a:t>2</a:t>
            </a:fld>
            <a:endParaRPr lang="en-CH"/>
          </a:p>
        </p:txBody>
      </p:sp>
      <p:pic>
        <p:nvPicPr>
          <p:cNvPr id="5" name="Image 12">
            <a:extLst>
              <a:ext uri="{FF2B5EF4-FFF2-40B4-BE49-F238E27FC236}">
                <a16:creationId xmlns:a16="http://schemas.microsoft.com/office/drawing/2014/main" id="{D6452854-0A54-E4E7-0B31-9CC049D776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852060"/>
            <a:ext cx="519885" cy="57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49E8D60-0C3C-BB75-A594-80711D57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32" y="699542"/>
            <a:ext cx="5663260" cy="43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C868C26-1481-1942-D743-24BF012B6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13517">
            <a:off x="-175445" y="2655386"/>
            <a:ext cx="4047653" cy="844163"/>
          </a:xfrm>
          <a:prstGeom prst="rect">
            <a:avLst/>
          </a:prstGeom>
          <a:ln>
            <a:solidFill>
              <a:srgbClr val="DD092C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6F33EB-4D29-1C83-A0E6-5C0D43E3BBEA}"/>
              </a:ext>
            </a:extLst>
          </p:cNvPr>
          <p:cNvSpPr/>
          <p:nvPr/>
        </p:nvSpPr>
        <p:spPr>
          <a:xfrm>
            <a:off x="4860032" y="1038386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284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66B455E6-8CA4-F1AC-DB44-D24BCC7E8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04218"/>
            <a:ext cx="6172200" cy="756047"/>
          </a:xfrm>
        </p:spPr>
        <p:txBody>
          <a:bodyPr/>
          <a:lstStyle/>
          <a:p>
            <a:pPr eaLnBrk="1" hangingPunct="1">
              <a:defRPr/>
            </a:pPr>
            <a:r>
              <a:rPr lang="fr-CH" dirty="0">
                <a:solidFill>
                  <a:schemeClr val="accent5">
                    <a:lumMod val="50000"/>
                  </a:schemeClr>
                </a:solidFill>
              </a:rPr>
              <a:t>Maturité professionnelle</a:t>
            </a:r>
            <a:endParaRPr lang="fr-CH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5539" name="Image 2">
            <a:extLst>
              <a:ext uri="{FF2B5EF4-FFF2-40B4-BE49-F238E27FC236}">
                <a16:creationId xmlns:a16="http://schemas.microsoft.com/office/drawing/2014/main" id="{2B2CA652-7279-132B-A460-8E722F5C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5" y="1751407"/>
            <a:ext cx="4447261" cy="127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Image 4">
            <a:extLst>
              <a:ext uri="{FF2B5EF4-FFF2-40B4-BE49-F238E27FC236}">
                <a16:creationId xmlns:a16="http://schemas.microsoft.com/office/drawing/2014/main" id="{2FC0B42E-689D-E17B-A7D2-6CA564C8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39702"/>
            <a:ext cx="4288549" cy="14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Image 6">
            <a:extLst>
              <a:ext uri="{FF2B5EF4-FFF2-40B4-BE49-F238E27FC236}">
                <a16:creationId xmlns:a16="http://schemas.microsoft.com/office/drawing/2014/main" id="{2A1F7B7B-7C09-7E15-6520-E8160D63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3" y="1416606"/>
            <a:ext cx="1938454" cy="30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Image 8">
            <a:extLst>
              <a:ext uri="{FF2B5EF4-FFF2-40B4-BE49-F238E27FC236}">
                <a16:creationId xmlns:a16="http://schemas.microsoft.com/office/drawing/2014/main" id="{891C896A-C867-DBCD-EE36-AF81A5DF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3" y="835282"/>
            <a:ext cx="7081072" cy="58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Image 10">
            <a:extLst>
              <a:ext uri="{FF2B5EF4-FFF2-40B4-BE49-F238E27FC236}">
                <a16:creationId xmlns:a16="http://schemas.microsoft.com/office/drawing/2014/main" id="{BAAA8F31-55FB-A2F2-09FC-6BE5D46BB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63" y="3147814"/>
            <a:ext cx="2893695" cy="127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ZoneTexte 8">
            <a:extLst>
              <a:ext uri="{FF2B5EF4-FFF2-40B4-BE49-F238E27FC236}">
                <a16:creationId xmlns:a16="http://schemas.microsoft.com/office/drawing/2014/main" id="{95D65D59-EF48-CDD1-F92D-1C415784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3950235"/>
            <a:ext cx="3674640" cy="715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CH" altLang="fr-FR" sz="1351" dirty="0">
                <a:latin typeface="Arial" panose="020B0604020202020204" pitchFamily="34" charset="0"/>
                <a:hlinkClick r:id="rId8"/>
              </a:rPr>
              <a:t>https://www.vd.ch/themes/formation/formation-professionnelle/maturite-professionnelle/</a:t>
            </a:r>
            <a:endParaRPr lang="fr-CH" altLang="fr-FR" sz="135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fr-CH" altLang="fr-FR" sz="135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6CAFFC2-B1E2-B659-1F49-B8F69C2EA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63" y="673217"/>
            <a:ext cx="7325091" cy="4470283"/>
          </a:xfrm>
          <a:prstGeom prst="rect">
            <a:avLst/>
          </a:prstGeom>
        </p:spPr>
      </p:pic>
      <p:sp>
        <p:nvSpPr>
          <p:cNvPr id="59395" name="Titre 1">
            <a:extLst>
              <a:ext uri="{FF2B5EF4-FFF2-40B4-BE49-F238E27FC236}">
                <a16:creationId xmlns:a16="http://schemas.microsoft.com/office/drawing/2014/main" id="{1BDC3B49-6AB9-2910-E884-ED82EE1D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71" y="194944"/>
            <a:ext cx="5830704" cy="857250"/>
          </a:xfrm>
        </p:spPr>
        <p:txBody>
          <a:bodyPr/>
          <a:lstStyle/>
          <a:p>
            <a:pPr eaLnBrk="1" hangingPunct="1"/>
            <a:r>
              <a:rPr lang="fr-CH" altLang="fr-FR" dirty="0"/>
              <a:t> Accès aux hautes écoles (tertiaire 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E154FE-E454-C236-2184-0F2FA9CEEF83}"/>
              </a:ext>
            </a:extLst>
          </p:cNvPr>
          <p:cNvSpPr/>
          <p:nvPr/>
        </p:nvSpPr>
        <p:spPr>
          <a:xfrm>
            <a:off x="1359016" y="3407595"/>
            <a:ext cx="3964903" cy="141445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 dirty="0">
              <a:solidFill>
                <a:srgbClr val="FF0000"/>
              </a:solidFill>
            </a:endParaRPr>
          </a:p>
        </p:txBody>
      </p:sp>
      <p:cxnSp>
        <p:nvCxnSpPr>
          <p:cNvPr id="18" name="Connecteur en angle 17">
            <a:extLst>
              <a:ext uri="{FF2B5EF4-FFF2-40B4-BE49-F238E27FC236}">
                <a16:creationId xmlns:a16="http://schemas.microsoft.com/office/drawing/2014/main" id="{472AC7E3-4D19-1D58-4806-1B6D58FC8192}"/>
              </a:ext>
            </a:extLst>
          </p:cNvPr>
          <p:cNvCxnSpPr>
            <a:cxnSpLocks/>
          </p:cNvCxnSpPr>
          <p:nvPr/>
        </p:nvCxnSpPr>
        <p:spPr>
          <a:xfrm flipV="1">
            <a:off x="3581298" y="2317353"/>
            <a:ext cx="490630" cy="37211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1CF6C52-3B4D-02A2-F744-0A883A78ECD7}"/>
              </a:ext>
            </a:extLst>
          </p:cNvPr>
          <p:cNvSpPr/>
          <p:nvPr/>
        </p:nvSpPr>
        <p:spPr>
          <a:xfrm>
            <a:off x="5377776" y="1390475"/>
            <a:ext cx="2538413" cy="11946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8F31D5-9EF8-F682-0E12-A43586B26A12}"/>
              </a:ext>
            </a:extLst>
          </p:cNvPr>
          <p:cNvSpPr/>
          <p:nvPr/>
        </p:nvSpPr>
        <p:spPr>
          <a:xfrm>
            <a:off x="4082098" y="1390475"/>
            <a:ext cx="1241822" cy="119461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0A20CD1-A82F-4951-1CBD-A337BE1F0162}"/>
              </a:ext>
            </a:extLst>
          </p:cNvPr>
          <p:cNvSpPr txBox="1"/>
          <p:nvPr/>
        </p:nvSpPr>
        <p:spPr>
          <a:xfrm>
            <a:off x="5023842" y="2212977"/>
            <a:ext cx="628278" cy="30008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CH" sz="675" b="1" dirty="0"/>
              <a:t>Voie </a:t>
            </a:r>
          </a:p>
          <a:p>
            <a:pPr eaLnBrk="1" hangingPunct="1">
              <a:defRPr/>
            </a:pPr>
            <a:r>
              <a:rPr lang="fr-CH" sz="675" b="1" dirty="0"/>
              <a:t>Passerelle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810220D-36B6-3E0D-B7E8-57C1937F4496}"/>
              </a:ext>
            </a:extLst>
          </p:cNvPr>
          <p:cNvCxnSpPr/>
          <p:nvPr/>
        </p:nvCxnSpPr>
        <p:spPr>
          <a:xfrm>
            <a:off x="4093368" y="2317353"/>
            <a:ext cx="95726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BD1B437-1CFB-BC23-4B75-31DB483334A9}"/>
              </a:ext>
            </a:extLst>
          </p:cNvPr>
          <p:cNvSpPr/>
          <p:nvPr/>
        </p:nvSpPr>
        <p:spPr>
          <a:xfrm>
            <a:off x="2772214" y="2689469"/>
            <a:ext cx="2316618" cy="89116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1" grpId="0" animBg="1"/>
      <p:bldP spid="14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>
            <a:extLst>
              <a:ext uri="{FF2B5EF4-FFF2-40B4-BE49-F238E27FC236}">
                <a16:creationId xmlns:a16="http://schemas.microsoft.com/office/drawing/2014/main" id="{C530ACC9-E017-D6F6-98BD-72772058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71" y="411510"/>
            <a:ext cx="6971208" cy="857250"/>
          </a:xfrm>
        </p:spPr>
        <p:txBody>
          <a:bodyPr/>
          <a:lstStyle/>
          <a:p>
            <a:pPr eaLnBrk="1" hangingPunct="1"/>
            <a:r>
              <a:rPr lang="fr-CH" altLang="fr-FR" dirty="0"/>
              <a:t>           Perspectives - Employabilité</a:t>
            </a:r>
            <a:endParaRPr lang="fr-CH" altLang="fr-FR" u="sng" dirty="0"/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A2AA75C3-5A69-2040-A83D-2590EF91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350" y="1168003"/>
            <a:ext cx="7188175" cy="3780235"/>
          </a:xfrm>
        </p:spPr>
        <p:txBody>
          <a:bodyPr/>
          <a:lstStyle/>
          <a:p>
            <a:pPr marL="0" indent="-257162">
              <a:buNone/>
              <a:defRPr/>
            </a:pPr>
            <a:r>
              <a:rPr lang="fr-CH" altLang="fr-FR" sz="1800" b="0" dirty="0"/>
              <a:t>Aujourd’hui, l’économie est en manque chronique de personnel qualifié.</a:t>
            </a:r>
          </a:p>
          <a:p>
            <a:pPr marL="0" indent="-257162">
              <a:buNone/>
              <a:defRPr/>
            </a:pPr>
            <a:endParaRPr lang="fr-CH" altLang="fr-FR" sz="600" dirty="0">
              <a:solidFill>
                <a:srgbClr val="0070C0"/>
              </a:solidFill>
            </a:endParaRPr>
          </a:p>
          <a:p>
            <a:pPr marL="0" indent="-257162">
              <a:buNone/>
              <a:defRPr/>
            </a:pPr>
            <a:r>
              <a:rPr lang="fr-CH" altLang="fr-FR" sz="1951" dirty="0">
                <a:solidFill>
                  <a:srgbClr val="0070C0"/>
                </a:solidFill>
              </a:rPr>
              <a:t>Terminer une formation professionnelle initiale, c’est</a:t>
            </a:r>
          </a:p>
          <a:p>
            <a:pPr marL="0" indent="-257162">
              <a:spcBef>
                <a:spcPts val="451"/>
              </a:spcBef>
              <a:buFont typeface="Wingdings" panose="05000000000000000000" pitchFamily="2" charset="2"/>
              <a:buChar char="ü"/>
              <a:defRPr/>
            </a:pPr>
            <a:r>
              <a:rPr lang="fr-CH" altLang="fr-FR" sz="1800" b="0" dirty="0"/>
              <a:t>Une employabilité quasiment assurée </a:t>
            </a:r>
          </a:p>
          <a:p>
            <a:pPr marL="0" indent="-257162">
              <a:spcBef>
                <a:spcPts val="451"/>
              </a:spcBef>
              <a:buFont typeface="Wingdings" panose="05000000000000000000" pitchFamily="2" charset="2"/>
              <a:buChar char="ü"/>
              <a:defRPr/>
            </a:pPr>
            <a:r>
              <a:rPr lang="fr-CH" altLang="fr-FR" sz="1800" b="0" dirty="0"/>
              <a:t>Une indépendance financière</a:t>
            </a:r>
          </a:p>
          <a:p>
            <a:pPr marL="0" indent="-257162">
              <a:spcBef>
                <a:spcPts val="451"/>
              </a:spcBef>
              <a:buFont typeface="Wingdings" panose="05000000000000000000" pitchFamily="2" charset="2"/>
              <a:buChar char="ü"/>
              <a:defRPr/>
            </a:pPr>
            <a:r>
              <a:rPr lang="fr-CH" altLang="fr-FR" sz="1800" b="0" dirty="0"/>
              <a:t>Des possibilités de progresser dans son métier</a:t>
            </a:r>
          </a:p>
          <a:p>
            <a:pPr marL="0" indent="-257162">
              <a:spcBef>
                <a:spcPts val="451"/>
              </a:spcBef>
              <a:buFont typeface="Wingdings" panose="05000000000000000000" pitchFamily="2" charset="2"/>
              <a:buChar char="ü"/>
              <a:defRPr/>
            </a:pPr>
            <a:r>
              <a:rPr lang="fr-CH" altLang="fr-FR" sz="1800" b="0" dirty="0"/>
              <a:t>Peut-être devenir entrepreneur (créer sa propre entreprise)</a:t>
            </a:r>
          </a:p>
          <a:p>
            <a:pPr marL="0" indent="-257162">
              <a:spcBef>
                <a:spcPts val="451"/>
              </a:spcBef>
              <a:buFont typeface="Wingdings" panose="05000000000000000000" pitchFamily="2" charset="2"/>
              <a:buChar char="ü"/>
              <a:defRPr/>
            </a:pPr>
            <a:r>
              <a:rPr lang="fr-CH" altLang="fr-FR" sz="1800" b="0" dirty="0"/>
              <a:t>Une large ouverture vers des formations supérieures variées  </a:t>
            </a:r>
          </a:p>
          <a:p>
            <a:pPr marL="0" indent="-257162">
              <a:spcBef>
                <a:spcPts val="451"/>
              </a:spcBef>
              <a:buFont typeface="Wingdings" panose="05000000000000000000" pitchFamily="2" charset="2"/>
              <a:buChar char="ü"/>
              <a:defRPr/>
            </a:pPr>
            <a:endParaRPr lang="fr-CH" altLang="fr-FR" sz="600" dirty="0"/>
          </a:p>
          <a:p>
            <a:pPr marL="0" indent="-257162">
              <a:buNone/>
              <a:defRPr/>
            </a:pPr>
            <a:endParaRPr lang="fr-CH" altLang="fr-FR" sz="1951" dirty="0">
              <a:solidFill>
                <a:srgbClr val="FF0000"/>
              </a:solidFill>
            </a:endParaRPr>
          </a:p>
          <a:p>
            <a:pPr marL="0" indent="-257162">
              <a:buNone/>
              <a:defRPr/>
            </a:pPr>
            <a:endParaRPr lang="fr-CH" altLang="fr-FR" sz="1800" dirty="0">
              <a:solidFill>
                <a:srgbClr val="FF0000"/>
              </a:solidFill>
            </a:endParaRPr>
          </a:p>
        </p:txBody>
      </p:sp>
      <p:pic>
        <p:nvPicPr>
          <p:cNvPr id="64516" name="Picture 4" descr="C:\Users\rumet3\AppData\Local\Temp\businessman_money_parachute_1600_clr_18015.png">
            <a:extLst>
              <a:ext uri="{FF2B5EF4-FFF2-40B4-BE49-F238E27FC236}">
                <a16:creationId xmlns:a16="http://schemas.microsoft.com/office/drawing/2014/main" id="{C948DAFC-EF84-EAF7-CA6E-76097E77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1" y="3435846"/>
            <a:ext cx="1354931" cy="144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Image 2">
            <a:extLst>
              <a:ext uri="{FF2B5EF4-FFF2-40B4-BE49-F238E27FC236}">
                <a16:creationId xmlns:a16="http://schemas.microsoft.com/office/drawing/2014/main" id="{2082D54F-F8EC-170D-4FDB-E3ABCD217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2773"/>
            <a:ext cx="1914360" cy="88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>
            <a:extLst>
              <a:ext uri="{FF2B5EF4-FFF2-40B4-BE49-F238E27FC236}">
                <a16:creationId xmlns:a16="http://schemas.microsoft.com/office/drawing/2014/main" id="{36346906-BB79-3F11-99F6-EACB62CE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95486"/>
            <a:ext cx="6172200" cy="857250"/>
          </a:xfrm>
        </p:spPr>
        <p:txBody>
          <a:bodyPr/>
          <a:lstStyle/>
          <a:p>
            <a:r>
              <a:rPr lang="fr-CH" altLang="fr-FR" dirty="0"/>
              <a:t>En résumé</a:t>
            </a:r>
          </a:p>
        </p:txBody>
      </p:sp>
      <p:sp>
        <p:nvSpPr>
          <p:cNvPr id="69635" name="Espace réservé du contenu 1">
            <a:extLst>
              <a:ext uri="{FF2B5EF4-FFF2-40B4-BE49-F238E27FC236}">
                <a16:creationId xmlns:a16="http://schemas.microsoft.com/office/drawing/2014/main" id="{B518F1A4-6C4A-E77C-B782-95985404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791144"/>
            <a:ext cx="4999323" cy="3535664"/>
          </a:xfrm>
        </p:spPr>
        <p:txBody>
          <a:bodyPr/>
          <a:lstStyle/>
          <a:p>
            <a:r>
              <a:rPr lang="fr-CH" altLang="fr-FR" sz="1600" dirty="0"/>
              <a:t>L’apprentissage s’adresse à tout le monde</a:t>
            </a:r>
          </a:p>
          <a:p>
            <a:pPr lvl="1"/>
            <a:r>
              <a:rPr lang="fr-CH" altLang="fr-FR" sz="1600" dirty="0"/>
              <a:t>Elèves de VG, élèves de VP, et autres…</a:t>
            </a:r>
          </a:p>
          <a:p>
            <a:pPr lvl="1"/>
            <a:r>
              <a:rPr lang="fr-CH" altLang="fr-FR" sz="1600" dirty="0"/>
              <a:t>Pas de prérequis : en apprentissage, on apprend!</a:t>
            </a:r>
          </a:p>
          <a:p>
            <a:pPr lvl="1"/>
            <a:r>
              <a:rPr lang="fr-CH" altLang="fr-FR" sz="1600" dirty="0"/>
              <a:t>Pas de préférence de genre</a:t>
            </a:r>
          </a:p>
          <a:p>
            <a:r>
              <a:rPr lang="fr-CH" altLang="fr-FR" sz="1600" dirty="0"/>
              <a:t>Pas (plus..) de métier «pour la vie»</a:t>
            </a:r>
          </a:p>
          <a:p>
            <a:pPr lvl="1"/>
            <a:r>
              <a:rPr lang="fr-FR" altLang="fr-FR" sz="1600" dirty="0"/>
              <a:t>Changement ou évolution de profession (3 à 5 x) dans une carrière</a:t>
            </a:r>
          </a:p>
        </p:txBody>
      </p:sp>
      <p:pic>
        <p:nvPicPr>
          <p:cNvPr id="69636" name="Picture 2">
            <a:extLst>
              <a:ext uri="{FF2B5EF4-FFF2-40B4-BE49-F238E27FC236}">
                <a16:creationId xmlns:a16="http://schemas.microsoft.com/office/drawing/2014/main" id="{6ACB228B-F7E2-2E86-D8AB-174BAE8A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61" y="3050258"/>
            <a:ext cx="4097521" cy="191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4EFA465-F098-23AD-37CE-43BF2515F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135" y="297999"/>
            <a:ext cx="2910903" cy="22591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>
            <a:extLst>
              <a:ext uri="{FF2B5EF4-FFF2-40B4-BE49-F238E27FC236}">
                <a16:creationId xmlns:a16="http://schemas.microsoft.com/office/drawing/2014/main" id="{70C11394-DC39-F07E-5915-F1FE326F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514" y="364620"/>
            <a:ext cx="6172200" cy="857250"/>
          </a:xfrm>
        </p:spPr>
        <p:txBody>
          <a:bodyPr/>
          <a:lstStyle/>
          <a:p>
            <a:r>
              <a:rPr lang="fr-CH" altLang="fr-FR" dirty="0"/>
              <a:t>Questions, réponses…</a:t>
            </a:r>
          </a:p>
        </p:txBody>
      </p:sp>
      <p:pic>
        <p:nvPicPr>
          <p:cNvPr id="67587" name="Image 4">
            <a:extLst>
              <a:ext uri="{FF2B5EF4-FFF2-40B4-BE49-F238E27FC236}">
                <a16:creationId xmlns:a16="http://schemas.microsoft.com/office/drawing/2014/main" id="{D75DC343-A92C-2E52-5A0C-6395F621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1" y="885825"/>
            <a:ext cx="599479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544B5A8-41D0-2EB0-BE55-257BC036A2C6}"/>
              </a:ext>
            </a:extLst>
          </p:cNvPr>
          <p:cNvSpPr txBox="1"/>
          <p:nvPr/>
        </p:nvSpPr>
        <p:spPr>
          <a:xfrm>
            <a:off x="639415" y="4515966"/>
            <a:ext cx="835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b="1" kern="0" dirty="0"/>
              <a:t>Merci pour votre attention et plein succès dans vos projets de formation</a:t>
            </a:r>
            <a:endParaRPr lang="fr-CH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25B5F-03E8-99DA-3883-9D4190DA5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79D7969-AFA3-5917-8453-61582E3B6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143" y="918595"/>
            <a:ext cx="6923011" cy="4224905"/>
          </a:xfrm>
          <a:prstGeom prst="rect">
            <a:avLst/>
          </a:prstGeom>
        </p:spPr>
      </p:pic>
      <p:sp>
        <p:nvSpPr>
          <p:cNvPr id="49155" name="Titre 1">
            <a:extLst>
              <a:ext uri="{FF2B5EF4-FFF2-40B4-BE49-F238E27FC236}">
                <a16:creationId xmlns:a16="http://schemas.microsoft.com/office/drawing/2014/main" id="{24A7B810-8AD7-EE29-97B7-86EBD5A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87" y="382224"/>
            <a:ext cx="6958625" cy="857250"/>
          </a:xfrm>
        </p:spPr>
        <p:txBody>
          <a:bodyPr/>
          <a:lstStyle/>
          <a:p>
            <a:pPr eaLnBrk="1" hangingPunct="1"/>
            <a:r>
              <a:rPr lang="fr-CH" altLang="fr-FR" dirty="0"/>
              <a:t> La formation professionnelle initiale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1D74F2-5378-D36D-2A9D-F310DB9654E6}"/>
              </a:ext>
            </a:extLst>
          </p:cNvPr>
          <p:cNvSpPr/>
          <p:nvPr/>
        </p:nvSpPr>
        <p:spPr>
          <a:xfrm>
            <a:off x="1497755" y="2787774"/>
            <a:ext cx="3722318" cy="189793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2224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732D2206-E83F-0E51-06D5-5096B415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52349"/>
            <a:ext cx="6172200" cy="857250"/>
          </a:xfrm>
        </p:spPr>
        <p:txBody>
          <a:bodyPr/>
          <a:lstStyle/>
          <a:p>
            <a:r>
              <a:rPr lang="fr-CH" altLang="fr-FR" b="1" dirty="0"/>
              <a:t>Plusieurs modèles de formation initiale</a:t>
            </a:r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C2AC4616-B553-CEB4-B5E1-E6E285534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019666"/>
              </p:ext>
            </p:extLst>
          </p:nvPr>
        </p:nvGraphicFramePr>
        <p:xfrm>
          <a:off x="2003089" y="1407745"/>
          <a:ext cx="6653022" cy="2030016"/>
        </p:xfrm>
        <a:graphic>
          <a:graphicData uri="http://schemas.openxmlformats.org/drawingml/2006/table">
            <a:tbl>
              <a:tblPr firstRow="1" bandRow="1"/>
              <a:tblGrid>
                <a:gridCol w="3340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cap="all" baseline="0" dirty="0"/>
                        <a:t>En entreprise (Formation duale)</a:t>
                      </a:r>
                      <a:endParaRPr lang="fr-CH" sz="1100" cap="all" baseline="0" dirty="0"/>
                    </a:p>
                  </a:txBody>
                  <a:tcPr marL="51431" marR="51431" marT="25725" marB="2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8C30">
                            <a:hueOff val="0"/>
                            <a:satOff val="0"/>
                            <a:lumOff val="0"/>
                            <a:alphaOff val="0"/>
                            <a:satMod val="103000"/>
                            <a:lumMod val="102000"/>
                            <a:tint val="94000"/>
                          </a:srgbClr>
                        </a:gs>
                        <a:gs pos="50000">
                          <a:srgbClr val="1B8C30">
                            <a:hueOff val="0"/>
                            <a:satOff val="0"/>
                            <a:lumOff val="0"/>
                            <a:alphaOff val="0"/>
                            <a:satMod val="110000"/>
                            <a:lumMod val="100000"/>
                            <a:shade val="100000"/>
                          </a:srgbClr>
                        </a:gs>
                        <a:gs pos="100000">
                          <a:srgbClr val="1B8C30">
                            <a:hueOff val="0"/>
                            <a:satOff val="0"/>
                            <a:lumOff val="0"/>
                            <a:alphaOff val="0"/>
                            <a:lumMod val="99000"/>
                            <a:satMod val="120000"/>
                            <a:shade val="78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ource Sans Pro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cap="all" baseline="0" dirty="0"/>
                        <a:t>En école des métiers ou de commerce</a:t>
                      </a:r>
                      <a:endParaRPr lang="fr-CH" sz="1100" cap="all" baseline="0" dirty="0"/>
                    </a:p>
                  </a:txBody>
                  <a:tcPr marL="51431" marR="51431" marT="25725" marB="2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1B8C30">
                            <a:hueOff val="0"/>
                            <a:satOff val="0"/>
                            <a:lumOff val="0"/>
                            <a:alphaOff val="0"/>
                            <a:satMod val="103000"/>
                            <a:lumMod val="102000"/>
                            <a:tint val="94000"/>
                          </a:srgbClr>
                        </a:gs>
                        <a:gs pos="50000">
                          <a:srgbClr val="1B8C30">
                            <a:hueOff val="0"/>
                            <a:satOff val="0"/>
                            <a:lumOff val="0"/>
                            <a:alphaOff val="0"/>
                            <a:satMod val="110000"/>
                            <a:lumMod val="100000"/>
                            <a:shade val="100000"/>
                          </a:srgbClr>
                        </a:gs>
                        <a:gs pos="100000">
                          <a:srgbClr val="1B8C30">
                            <a:hueOff val="0"/>
                            <a:satOff val="0"/>
                            <a:lumOff val="0"/>
                            <a:alphaOff val="0"/>
                            <a:lumMod val="99000"/>
                            <a:satMod val="120000"/>
                            <a:shade val="78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Env. 180 professions (VD)</a:t>
                      </a:r>
                      <a:endParaRPr lang="fr-CH" sz="1100" dirty="0"/>
                    </a:p>
                  </a:txBody>
                  <a:tcPr marL="51431" marR="51431" marT="25725" marB="2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8C3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Env. 20 professions (VD)</a:t>
                      </a:r>
                      <a:endParaRPr lang="fr-CH" sz="1100" dirty="0"/>
                    </a:p>
                  </a:txBody>
                  <a:tcPr marL="51431" marR="51431" marT="25725" marB="2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8C3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Pratique professionnelle en entreprise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Théorie (cours) en école professionnelle </a:t>
                      </a:r>
                      <a:endParaRPr lang="fr-CH" sz="1100" dirty="0"/>
                    </a:p>
                  </a:txBody>
                  <a:tcPr marL="51431" marR="51431" marT="25725" marB="2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8C3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Pratique et théorie en école plein temps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Stages en entreprise</a:t>
                      </a:r>
                    </a:p>
                  </a:txBody>
                  <a:tcPr marL="51431" marR="51431" marT="25725" marB="2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8C3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fr-CH" sz="1100" dirty="0"/>
                        <a:t>Rémunération</a:t>
                      </a:r>
                    </a:p>
                  </a:txBody>
                  <a:tcPr marL="51431" marR="51431" marT="25725" marB="2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8C3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 de rémunération</a:t>
                      </a:r>
                    </a:p>
                  </a:txBody>
                  <a:tcPr marL="51431" marR="51431" marT="25725" marB="2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8C3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/>
                        <a:t>5 </a:t>
                      </a:r>
                      <a:r>
                        <a:rPr lang="en-US" sz="1100" dirty="0" err="1"/>
                        <a:t>semaines</a:t>
                      </a:r>
                      <a:r>
                        <a:rPr lang="en-US" sz="1100" dirty="0"/>
                        <a:t> de </a:t>
                      </a:r>
                      <a:r>
                        <a:rPr lang="en-US" sz="1100" dirty="0" err="1"/>
                        <a:t>vacances</a:t>
                      </a:r>
                      <a:r>
                        <a:rPr lang="en-US" sz="1100" dirty="0"/>
                        <a:t>  au minimum</a:t>
                      </a:r>
                      <a:endParaRPr lang="fr-CH" sz="1100" dirty="0"/>
                    </a:p>
                  </a:txBody>
                  <a:tcPr marL="51431" marR="51431" marT="25725" marB="2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8C3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fr-CH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Vacances scolaires</a:t>
                      </a:r>
                      <a:r>
                        <a:rPr lang="fr-CH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CH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1" marR="51431" marT="25725" marB="2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8C3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fr-CH" sz="1100" dirty="0"/>
                        <a:t>Contexte «professionnel»</a:t>
                      </a:r>
                    </a:p>
                  </a:txBody>
                  <a:tcPr marL="51431" marR="51431" marT="25725" marB="2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8C3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ource Sans Pro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fr-CH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Contexte «scolaire» </a:t>
                      </a:r>
                    </a:p>
                  </a:txBody>
                  <a:tcPr marL="51431" marR="51431" marT="25725" marB="2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8C3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7" descr="Cours professionnels | État de Fribourg">
            <a:extLst>
              <a:ext uri="{FF2B5EF4-FFF2-40B4-BE49-F238E27FC236}">
                <a16:creationId xmlns:a16="http://schemas.microsoft.com/office/drawing/2014/main" id="{92434962-22B7-9028-953C-D76AAD94B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21741"/>
            <a:ext cx="2088232" cy="139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 descr="Une image contenant personne, intérieur, ordinateur&#10;&#10;Description générée automatiquement">
            <a:extLst>
              <a:ext uri="{FF2B5EF4-FFF2-40B4-BE49-F238E27FC236}">
                <a16:creationId xmlns:a16="http://schemas.microsoft.com/office/drawing/2014/main" id="{F8EE3967-0145-A0EC-4C62-C3E336213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21741"/>
            <a:ext cx="2531159" cy="142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">
            <a:extLst>
              <a:ext uri="{FF2B5EF4-FFF2-40B4-BE49-F238E27FC236}">
                <a16:creationId xmlns:a16="http://schemas.microsoft.com/office/drawing/2014/main" id="{503936DE-4708-7013-CD94-A64A812F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6" y="1745577"/>
            <a:ext cx="1540042" cy="7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E1CC731-10D5-CF74-99E5-A5032DAC0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1793" y="2567689"/>
            <a:ext cx="20525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None/>
            </a:pPr>
            <a:r>
              <a:rPr lang="fr-CH" altLang="fr-FR" sz="1200" dirty="0">
                <a:solidFill>
                  <a:srgbClr val="000000"/>
                </a:solidFill>
              </a:rPr>
              <a:t>avec un salaire, variable selon les métiers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fr-CH" altLang="fr-FR" dirty="0">
              <a:solidFill>
                <a:srgbClr val="00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E9739E-F4AD-CF7F-4129-2E1025DA4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97" y="1024933"/>
            <a:ext cx="28236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H" altLang="fr-FR" b="1" dirty="0">
                <a:solidFill>
                  <a:srgbClr val="008000"/>
                </a:solidFill>
              </a:rPr>
              <a:t>Contrat d’apprentissage</a:t>
            </a:r>
            <a:endParaRPr lang="fr-CH" alt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6BBAC4-BB39-1B32-8F43-9B6A94E36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310" y="1024933"/>
            <a:ext cx="3408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None/>
            </a:pPr>
            <a:r>
              <a:rPr lang="fr-CH" altLang="fr-FR" b="1" dirty="0">
                <a:solidFill>
                  <a:srgbClr val="008000"/>
                </a:solidFill>
              </a:rPr>
              <a:t>Contrat de formation</a:t>
            </a:r>
            <a:endParaRPr lang="fr-CH" altLang="fr-FR" dirty="0">
              <a:solidFill>
                <a:srgbClr val="008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3B156A-DAED-65BB-2D40-D661A79EB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3508212"/>
            <a:ext cx="2823666" cy="1406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>
            <a:extLst>
              <a:ext uri="{FF2B5EF4-FFF2-40B4-BE49-F238E27FC236}">
                <a16:creationId xmlns:a16="http://schemas.microsoft.com/office/drawing/2014/main" id="{4F926CFF-8D53-E66E-1936-CD7A3D21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910" y="329024"/>
            <a:ext cx="7053000" cy="857250"/>
          </a:xfrm>
        </p:spPr>
        <p:txBody>
          <a:bodyPr/>
          <a:lstStyle/>
          <a:p>
            <a:pPr eaLnBrk="1" hangingPunct="1"/>
            <a:r>
              <a:rPr lang="fr-CH" altLang="fr-FR" dirty="0"/>
              <a:t> Choix de la voie de certification </a:t>
            </a:r>
            <a:endParaRPr lang="fr-CH" altLang="fr-FR" u="sng" dirty="0"/>
          </a:p>
        </p:txBody>
      </p:sp>
      <p:pic>
        <p:nvPicPr>
          <p:cNvPr id="27651" name="irc_mi" descr="http://www.reussirmavie.net/photo/art/grande/6157987-9199902.jpg?v=1387641685">
            <a:extLst>
              <a:ext uri="{FF2B5EF4-FFF2-40B4-BE49-F238E27FC236}">
                <a16:creationId xmlns:a16="http://schemas.microsoft.com/office/drawing/2014/main" id="{B28C2DC2-59E8-82DF-C129-C02383483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5886"/>
            <a:ext cx="2129075" cy="11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ZoneTexte 6">
            <a:extLst>
              <a:ext uri="{FF2B5EF4-FFF2-40B4-BE49-F238E27FC236}">
                <a16:creationId xmlns:a16="http://schemas.microsoft.com/office/drawing/2014/main" id="{6D3F6D58-95C8-7308-6BF8-051EC6FE8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816" y="1104162"/>
            <a:ext cx="5727812" cy="9927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fr-CH" altLang="fr-FR" sz="1500" dirty="0">
                <a:latin typeface="Arial" panose="020B0604020202020204" pitchFamily="34" charset="0"/>
              </a:rPr>
              <a:t>Selon ses capacités et le niveau scolaire atteint, il faut choisir la voie de formation dans laquelle il est possible de débuter un apprentissage.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H" altLang="fr-FR" sz="1351" dirty="0"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22B713-E6F2-0195-48C1-C8BB4D94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85" y="2028040"/>
            <a:ext cx="5004643" cy="260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03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9816A1F6-2922-1F88-CDF2-3757D289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383879"/>
            <a:ext cx="4630679" cy="857250"/>
          </a:xfrm>
        </p:spPr>
        <p:txBody>
          <a:bodyPr/>
          <a:lstStyle/>
          <a:p>
            <a:pPr eaLnBrk="1" hangingPunct="1"/>
            <a:r>
              <a:rPr lang="fr-CH" altLang="fr-FR" dirty="0"/>
              <a:t> L’AFP en 2 ans</a:t>
            </a:r>
            <a:endParaRPr lang="fr-CH" altLang="fr-FR" u="sng" dirty="0"/>
          </a:p>
        </p:txBody>
      </p:sp>
      <p:sp>
        <p:nvSpPr>
          <p:cNvPr id="30723" name="Espace réservé du contenu 2">
            <a:extLst>
              <a:ext uri="{FF2B5EF4-FFF2-40B4-BE49-F238E27FC236}">
                <a16:creationId xmlns:a16="http://schemas.microsoft.com/office/drawing/2014/main" id="{EA68C765-6504-3F16-E660-B2713C16D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795193"/>
            <a:ext cx="5993606" cy="3774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CH" altLang="fr-FR" sz="1800" dirty="0"/>
              <a:t>Attestation Fédérale de Formation Professionnelle  </a:t>
            </a:r>
          </a:p>
          <a:p>
            <a:pPr marL="257162" indent="-257162">
              <a:defRPr/>
            </a:pPr>
            <a:endParaRPr lang="fr-CH" altLang="fr-FR" sz="1800" dirty="0"/>
          </a:p>
          <a:p>
            <a:pPr marL="257162" indent="-257162">
              <a:defRPr/>
            </a:pPr>
            <a:endParaRPr lang="fr-CH" altLang="fr-FR" sz="1351" dirty="0"/>
          </a:p>
          <a:p>
            <a:pPr marL="257162" indent="-257162">
              <a:defRPr/>
            </a:pPr>
            <a:endParaRPr lang="fr-CH" altLang="fr-FR" sz="1351" dirty="0"/>
          </a:p>
        </p:txBody>
      </p:sp>
      <p:sp>
        <p:nvSpPr>
          <p:cNvPr id="14341" name="ZoneTexte 4">
            <a:extLst>
              <a:ext uri="{FF2B5EF4-FFF2-40B4-BE49-F238E27FC236}">
                <a16:creationId xmlns:a16="http://schemas.microsoft.com/office/drawing/2014/main" id="{EC56D42C-C5BB-1E7A-9665-38BEAF4B5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38" y="1365647"/>
            <a:ext cx="421252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500" dirty="0">
                <a:latin typeface="Arial" panose="020B0604020202020204" pitchFamily="34" charset="0"/>
              </a:rPr>
              <a:t>Cette formation est proposée dans plusieurs métiers, elle est offerte uniquement en mode dual (actuellement plus de 60 métiers proposent cette formation) voir sous: </a:t>
            </a:r>
            <a:r>
              <a:rPr lang="fr-CH" altLang="fr-FR" sz="1500" dirty="0">
                <a:latin typeface="Arial" panose="020B0604020202020204" pitchFamily="34" charset="0"/>
                <a:hlinkClick r:id="rId3"/>
              </a:rPr>
              <a:t>www.orientation.ch</a:t>
            </a:r>
            <a:endParaRPr lang="fr-CH" altLang="fr-FR" sz="15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500" dirty="0">
                <a:latin typeface="Arial" panose="020B0604020202020204" pitchFamily="34" charset="0"/>
              </a:rPr>
              <a:t>Une fois l’attestation fédérale obtenue, il est possible de commencer, dans certains métiers, un apprentissage CFC directement en 2</a:t>
            </a:r>
            <a:r>
              <a:rPr lang="fr-CH" altLang="fr-FR" sz="1500" baseline="30000" dirty="0">
                <a:latin typeface="Arial" panose="020B0604020202020204" pitchFamily="34" charset="0"/>
              </a:rPr>
              <a:t>ème</a:t>
            </a:r>
            <a:r>
              <a:rPr lang="fr-CH" altLang="fr-FR" sz="1500" dirty="0">
                <a:latin typeface="Arial" panose="020B0604020202020204" pitchFamily="34" charset="0"/>
              </a:rPr>
              <a:t> année.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1500" dirty="0">
              <a:latin typeface="Arial" panose="020B0604020202020204" pitchFamily="34" charset="0"/>
            </a:endParaRPr>
          </a:p>
        </p:txBody>
      </p:sp>
      <p:pic>
        <p:nvPicPr>
          <p:cNvPr id="28678" name="Image 8" descr="Une image contenant personne, plante, barbecue&#10;&#10;Description générée automatiquement">
            <a:extLst>
              <a:ext uri="{FF2B5EF4-FFF2-40B4-BE49-F238E27FC236}">
                <a16:creationId xmlns:a16="http://schemas.microsoft.com/office/drawing/2014/main" id="{81B11266-1353-74E9-FC13-DDF43E9C4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68831"/>
            <a:ext cx="2811065" cy="15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E9499BE-21F6-C37D-3E63-8C8611EF9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15" y="3291595"/>
            <a:ext cx="3557055" cy="185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0EFF1B-1FE7-C905-0E66-2FB327CD4BDE}"/>
              </a:ext>
            </a:extLst>
          </p:cNvPr>
          <p:cNvSpPr/>
          <p:nvPr/>
        </p:nvSpPr>
        <p:spPr>
          <a:xfrm>
            <a:off x="3851920" y="3684840"/>
            <a:ext cx="720080" cy="286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621053-32D2-8DA7-5E81-B804C88D0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1357310"/>
            <a:ext cx="2462567" cy="19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243CF73D-7685-1387-49EC-E28FDFE7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14" y="147675"/>
            <a:ext cx="6172200" cy="857250"/>
          </a:xfrm>
        </p:spPr>
        <p:txBody>
          <a:bodyPr/>
          <a:lstStyle/>
          <a:p>
            <a:pPr eaLnBrk="1" hangingPunct="1"/>
            <a:r>
              <a:rPr lang="fr-CH" altLang="fr-FR" dirty="0"/>
              <a:t> Le CFC en 3 ou 4 ans</a:t>
            </a:r>
            <a:endParaRPr lang="fr-CH" altLang="fr-FR" u="sng" dirty="0"/>
          </a:p>
        </p:txBody>
      </p:sp>
      <p:sp>
        <p:nvSpPr>
          <p:cNvPr id="32771" name="Espace réservé du contenu 2">
            <a:extLst>
              <a:ext uri="{FF2B5EF4-FFF2-40B4-BE49-F238E27FC236}">
                <a16:creationId xmlns:a16="http://schemas.microsoft.com/office/drawing/2014/main" id="{CFBBE3F8-B1F0-48AC-29D8-55EE6165B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818" y="589316"/>
            <a:ext cx="6101953" cy="3774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CH" altLang="fr-FR" sz="1800" dirty="0"/>
              <a:t>Certificat Fédéral de Capacité</a:t>
            </a:r>
          </a:p>
          <a:p>
            <a:pPr marL="257162" indent="-257162">
              <a:defRPr/>
            </a:pPr>
            <a:endParaRPr lang="fr-CH" altLang="fr-FR" sz="1351" dirty="0"/>
          </a:p>
        </p:txBody>
      </p:sp>
      <p:sp>
        <p:nvSpPr>
          <p:cNvPr id="15365" name="ZoneTexte 4">
            <a:extLst>
              <a:ext uri="{FF2B5EF4-FFF2-40B4-BE49-F238E27FC236}">
                <a16:creationId xmlns:a16="http://schemas.microsoft.com/office/drawing/2014/main" id="{5B5BE8CF-9F40-9ABD-7232-FBA3FA01C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818" y="2800475"/>
            <a:ext cx="5649926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45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45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500" dirty="0">
                <a:latin typeface="Arial" panose="020B0604020202020204" pitchFamily="34" charset="0"/>
              </a:rPr>
              <a:t>Toutes les professions proposent cette voie.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15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500" dirty="0">
                <a:latin typeface="Arial" panose="020B0604020202020204" pitchFamily="34" charset="0"/>
              </a:rPr>
              <a:t>Elle est offerte dans les deux modes: dual dans la très grande majorité des cas et/ou plein temps pour certaines professions.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15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500" dirty="0">
                <a:latin typeface="Arial" panose="020B0604020202020204" pitchFamily="34" charset="0"/>
              </a:rPr>
              <a:t>Une fois le CFC obtenu, vous avez la possibilité de continuer dans une formation professionnelle supérieure ou une maturité professionnelle post CFC.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7ED6E9-8E49-BDE3-24A0-8441C6674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90" y="1127596"/>
            <a:ext cx="334913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500" dirty="0">
                <a:solidFill>
                  <a:srgbClr val="000000"/>
                </a:solidFill>
                <a:latin typeface="Arial" panose="020B0604020202020204" pitchFamily="34" charset="0"/>
              </a:rPr>
              <a:t>C’est la principale voie de formation professionnelle initiale.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500" dirty="0">
                <a:solidFill>
                  <a:srgbClr val="000000"/>
                </a:solidFill>
                <a:latin typeface="Arial" panose="020B0604020202020204" pitchFamily="34" charset="0"/>
              </a:rPr>
              <a:t>La durée varie de 3 à 4 ans selon les ordonnances de formation.</a:t>
            </a:r>
          </a:p>
        </p:txBody>
      </p:sp>
      <p:pic>
        <p:nvPicPr>
          <p:cNvPr id="3" name="Image 2" descr="Une image contenant texte, papier, document, menu&#10;&#10;Description générée automatiquement">
            <a:extLst>
              <a:ext uri="{FF2B5EF4-FFF2-40B4-BE49-F238E27FC236}">
                <a16:creationId xmlns:a16="http://schemas.microsoft.com/office/drawing/2014/main" id="{2B97D7E7-A609-9F3B-1B88-1158F314F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48522"/>
            <a:ext cx="3272688" cy="18466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D4771B-ADF5-E057-A763-82CADC61F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836" y="114176"/>
            <a:ext cx="2684411" cy="209775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E1DFFA5-D22B-9AED-3E84-C5DE7C0A8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676" y="2196740"/>
            <a:ext cx="2686050" cy="18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>
            <a:extLst>
              <a:ext uri="{FF2B5EF4-FFF2-40B4-BE49-F238E27FC236}">
                <a16:creationId xmlns:a16="http://schemas.microsoft.com/office/drawing/2014/main" id="{B6B401AE-D59E-21F6-2D3E-322BF5B4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802" y="355129"/>
            <a:ext cx="7808354" cy="857250"/>
          </a:xfrm>
        </p:spPr>
        <p:txBody>
          <a:bodyPr/>
          <a:lstStyle/>
          <a:p>
            <a:pPr eaLnBrk="1" hangingPunct="1"/>
            <a:r>
              <a:rPr lang="fr-CH" altLang="fr-FR" dirty="0"/>
              <a:t>Répartition des matières enseignées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9F3316-4930-EE55-7068-54B64D93C559}"/>
              </a:ext>
            </a:extLst>
          </p:cNvPr>
          <p:cNvSpPr txBox="1"/>
          <p:nvPr/>
        </p:nvSpPr>
        <p:spPr>
          <a:xfrm>
            <a:off x="1110802" y="1131590"/>
            <a:ext cx="4307286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CH" sz="1500" dirty="0"/>
              <a:t>Pour toutes les formations certifiantes (CH) :</a:t>
            </a:r>
          </a:p>
          <a:p>
            <a:pPr eaLnBrk="1" hangingPunct="1">
              <a:defRPr/>
            </a:pPr>
            <a:endParaRPr lang="fr-CH" sz="600" dirty="0"/>
          </a:p>
          <a:p>
            <a:pPr eaLnBrk="1" hangingPunct="1">
              <a:defRPr/>
            </a:pPr>
            <a:r>
              <a:rPr lang="fr-CH" sz="1500" dirty="0"/>
              <a:t>Chaque métier possède son </a:t>
            </a:r>
            <a:r>
              <a:rPr lang="fr-CH" sz="1500" b="1" dirty="0"/>
              <a:t>ordonnance de formation </a:t>
            </a:r>
            <a:r>
              <a:rPr lang="fr-CH" sz="1500" dirty="0"/>
              <a:t>édictée par le </a:t>
            </a:r>
          </a:p>
          <a:p>
            <a:pPr eaLnBrk="1" hangingPunct="1">
              <a:defRPr/>
            </a:pPr>
            <a:endParaRPr lang="fr-CH" sz="600" b="1" dirty="0"/>
          </a:p>
          <a:p>
            <a:pPr eaLnBrk="1" hangingPunct="1">
              <a:defRPr/>
            </a:pPr>
            <a:endParaRPr lang="fr-CH" sz="1500" dirty="0"/>
          </a:p>
          <a:p>
            <a:pPr eaLnBrk="1" hangingPunct="1">
              <a:defRPr/>
            </a:pPr>
            <a:r>
              <a:rPr lang="fr-CH" sz="1500" dirty="0"/>
              <a:t>sur laquelle est basée le </a:t>
            </a:r>
            <a:r>
              <a:rPr lang="fr-CH" sz="1500" b="1" dirty="0"/>
              <a:t>plan de formation </a:t>
            </a:r>
            <a:r>
              <a:rPr lang="fr-CH" sz="1500" dirty="0"/>
              <a:t>pour </a:t>
            </a:r>
          </a:p>
          <a:p>
            <a:pPr eaLnBrk="1" hangingPunct="1">
              <a:defRPr/>
            </a:pPr>
            <a:endParaRPr lang="fr-CH" sz="600" dirty="0"/>
          </a:p>
          <a:p>
            <a:pPr eaLnBrk="1" hangingPunct="1">
              <a:defRPr/>
            </a:pPr>
            <a:endParaRPr lang="fr-CH" sz="1500" dirty="0"/>
          </a:p>
        </p:txBody>
      </p:sp>
      <p:pic>
        <p:nvPicPr>
          <p:cNvPr id="32772" name="Picture 5" descr="C:\Users\rumet3\AppData\Local\Temp\gears_in_head_outline_pc_800_clr_1794-1.png">
            <a:extLst>
              <a:ext uri="{FF2B5EF4-FFF2-40B4-BE49-F238E27FC236}">
                <a16:creationId xmlns:a16="http://schemas.microsoft.com/office/drawing/2014/main" id="{D43872D7-2D7F-865F-D642-FF95484A9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58" y="2320832"/>
            <a:ext cx="1601840" cy="200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 3" descr="Une image contenant texte, trousse de secours, clipart&#10;&#10;Description générée automatiquement">
            <a:extLst>
              <a:ext uri="{FF2B5EF4-FFF2-40B4-BE49-F238E27FC236}">
                <a16:creationId xmlns:a16="http://schemas.microsoft.com/office/drawing/2014/main" id="{2DE792BA-8189-A0EE-BC2C-D143051F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07" y="1714035"/>
            <a:ext cx="525265" cy="52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age 5">
            <a:extLst>
              <a:ext uri="{FF2B5EF4-FFF2-40B4-BE49-F238E27FC236}">
                <a16:creationId xmlns:a16="http://schemas.microsoft.com/office/drawing/2014/main" id="{26DF75E2-7F40-58E0-4211-FCAB79D7D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74" y="1775549"/>
            <a:ext cx="1288433" cy="4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212F9BDB-ED76-3E17-2AAE-A31559AA635B}"/>
              </a:ext>
            </a:extLst>
          </p:cNvPr>
          <p:cNvGrpSpPr/>
          <p:nvPr/>
        </p:nvGrpSpPr>
        <p:grpSpPr>
          <a:xfrm>
            <a:off x="5797994" y="4066112"/>
            <a:ext cx="2695752" cy="922965"/>
            <a:chOff x="3460637" y="2318975"/>
            <a:chExt cx="3594336" cy="123062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AEDD885D-81AB-A7D9-7301-61B8BBE372F6}"/>
                </a:ext>
              </a:extLst>
            </p:cNvPr>
            <p:cNvSpPr/>
            <p:nvPr/>
          </p:nvSpPr>
          <p:spPr>
            <a:xfrm>
              <a:off x="3460637" y="2318975"/>
              <a:ext cx="3594336" cy="12306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13" name="Rectangle : coins arrondis 4">
              <a:extLst>
                <a:ext uri="{FF2B5EF4-FFF2-40B4-BE49-F238E27FC236}">
                  <a16:creationId xmlns:a16="http://schemas.microsoft.com/office/drawing/2014/main" id="{F57DEDC5-9BB9-DC49-F98C-FAEFCE699324}"/>
                </a:ext>
              </a:extLst>
            </p:cNvPr>
            <p:cNvSpPr txBox="1"/>
            <p:nvPr/>
          </p:nvSpPr>
          <p:spPr>
            <a:xfrm>
              <a:off x="3496681" y="2355019"/>
              <a:ext cx="3522248" cy="1158532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ts val="450"/>
                </a:spcAft>
              </a:pPr>
              <a:r>
                <a:rPr lang="fr-CH" sz="1500" dirty="0">
                  <a:latin typeface="Arial" charset="0"/>
                </a:rPr>
                <a:t>les cours interentreprises (cours blocs de pratique professionnelle pour le dual)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4B6EFCD-5F7A-A3C3-7FED-28E70EDDC068}"/>
              </a:ext>
            </a:extLst>
          </p:cNvPr>
          <p:cNvGrpSpPr/>
          <p:nvPr/>
        </p:nvGrpSpPr>
        <p:grpSpPr>
          <a:xfrm>
            <a:off x="5808261" y="1363167"/>
            <a:ext cx="2940203" cy="929276"/>
            <a:chOff x="7347597" y="216060"/>
            <a:chExt cx="3168002" cy="123062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F775095B-3F25-BF0F-B867-5747D55C4B48}"/>
                </a:ext>
              </a:extLst>
            </p:cNvPr>
            <p:cNvSpPr/>
            <p:nvPr/>
          </p:nvSpPr>
          <p:spPr>
            <a:xfrm>
              <a:off x="7347597" y="216060"/>
              <a:ext cx="3168002" cy="123062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16" name="Rectangle : coins arrondis 4">
              <a:extLst>
                <a:ext uri="{FF2B5EF4-FFF2-40B4-BE49-F238E27FC236}">
                  <a16:creationId xmlns:a16="http://schemas.microsoft.com/office/drawing/2014/main" id="{362FA066-5827-2289-C341-CE1753627D0A}"/>
                </a:ext>
              </a:extLst>
            </p:cNvPr>
            <p:cNvSpPr txBox="1"/>
            <p:nvPr/>
          </p:nvSpPr>
          <p:spPr>
            <a:xfrm>
              <a:off x="7539958" y="246500"/>
              <a:ext cx="2693107" cy="1158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ts val="450"/>
                </a:spcAft>
              </a:pPr>
              <a:r>
                <a:rPr lang="fr-CH" sz="1500" dirty="0">
                  <a:latin typeface="Arial" charset="0"/>
                </a:rPr>
                <a:t>la pratique professionnelle en entreprise (3 à 4 jours/semaine en dual) ou en école + stages pratiques 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E9F07B-7CA4-C33A-183B-B0999DD95E45}"/>
              </a:ext>
            </a:extLst>
          </p:cNvPr>
          <p:cNvGrpSpPr/>
          <p:nvPr/>
        </p:nvGrpSpPr>
        <p:grpSpPr>
          <a:xfrm>
            <a:off x="3628514" y="2756954"/>
            <a:ext cx="2695752" cy="922965"/>
            <a:chOff x="3460637" y="2318975"/>
            <a:chExt cx="3594336" cy="1230620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A2D02DAE-B77A-0EC0-388D-CAB211292FBB}"/>
                </a:ext>
              </a:extLst>
            </p:cNvPr>
            <p:cNvSpPr/>
            <p:nvPr/>
          </p:nvSpPr>
          <p:spPr>
            <a:xfrm>
              <a:off x="3460637" y="2318975"/>
              <a:ext cx="3594336" cy="12306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23" name="Rectangle : coins arrondis 4">
              <a:extLst>
                <a:ext uri="{FF2B5EF4-FFF2-40B4-BE49-F238E27FC236}">
                  <a16:creationId xmlns:a16="http://schemas.microsoft.com/office/drawing/2014/main" id="{DDD8D714-9530-E836-071C-CEAC107C733F}"/>
                </a:ext>
              </a:extLst>
            </p:cNvPr>
            <p:cNvSpPr txBox="1"/>
            <p:nvPr/>
          </p:nvSpPr>
          <p:spPr>
            <a:xfrm>
              <a:off x="3496681" y="2355019"/>
              <a:ext cx="3522248" cy="1158532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ts val="450"/>
                </a:spcAft>
              </a:pPr>
              <a:r>
                <a:rPr lang="fr-CH" sz="1500" dirty="0">
                  <a:latin typeface="Arial" charset="0"/>
                </a:rPr>
                <a:t>la partie théorique (cours professionnels) en école 1 à 2 jours / semaine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3B7B0F78-C243-9DAE-56DF-978FFF38C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03" y="3084165"/>
            <a:ext cx="27717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B85B2-36AA-A117-8732-61F55270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59450"/>
            <a:ext cx="9488079" cy="925184"/>
          </a:xfrm>
        </p:spPr>
        <p:txBody>
          <a:bodyPr/>
          <a:lstStyle/>
          <a:p>
            <a:r>
              <a:rPr lang="fr-CH" sz="2700" dirty="0"/>
              <a:t>Formation théorique – Cours professionnels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7F7B71-0F3E-923B-FDAC-7C734C2E9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3353" y="1400711"/>
            <a:ext cx="3109398" cy="309173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F3B591D-BF55-A732-4EC5-9D3A991B2CFB}"/>
              </a:ext>
            </a:extLst>
          </p:cNvPr>
          <p:cNvSpPr txBox="1"/>
          <p:nvPr/>
        </p:nvSpPr>
        <p:spPr>
          <a:xfrm>
            <a:off x="4411597" y="933153"/>
            <a:ext cx="32822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500" dirty="0">
                <a:highlight>
                  <a:srgbClr val="F5A17C"/>
                </a:highlight>
                <a:latin typeface="Calibri" panose="020F0502020204030204" pitchFamily="34" charset="0"/>
              </a:rPr>
              <a:t>Culture générale (</a:t>
            </a:r>
            <a:r>
              <a:rPr lang="fr-CH" sz="1500" dirty="0" err="1">
                <a:highlight>
                  <a:srgbClr val="F5A17C"/>
                </a:highlight>
                <a:latin typeface="Calibri" panose="020F0502020204030204" pitchFamily="34" charset="0"/>
              </a:rPr>
              <a:t>eCG</a:t>
            </a:r>
            <a:r>
              <a:rPr lang="fr-CH" sz="1500" dirty="0">
                <a:highlight>
                  <a:srgbClr val="F5A17C"/>
                </a:highlight>
                <a:latin typeface="Calibri" panose="020F0502020204030204" pitchFamily="34" charset="0"/>
              </a:rPr>
              <a:t>) 3 périodes/jour</a:t>
            </a:r>
            <a:endParaRPr lang="fr-CH" sz="1500" dirty="0">
              <a:highlight>
                <a:srgbClr val="F5A17C"/>
              </a:highlight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22DD5B-F2D6-8E46-6FC0-6F4CB418913F}"/>
              </a:ext>
            </a:extLst>
          </p:cNvPr>
          <p:cNvSpPr txBox="1"/>
          <p:nvPr/>
        </p:nvSpPr>
        <p:spPr>
          <a:xfrm>
            <a:off x="1122470" y="935716"/>
            <a:ext cx="32822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500" dirty="0">
                <a:highlight>
                  <a:srgbClr val="F5A17C"/>
                </a:highlight>
                <a:latin typeface="Calibri" panose="020F0502020204030204" pitchFamily="34" charset="0"/>
              </a:rPr>
              <a:t>Branches professionnelles spécifiques au métier      5 périodes/jour </a:t>
            </a:r>
            <a:r>
              <a:rPr lang="fr-CH" sz="1500" dirty="0">
                <a:latin typeface="Calibri" panose="020F0502020204030204" pitchFamily="34" charset="0"/>
              </a:rPr>
              <a:t>  </a:t>
            </a:r>
            <a:r>
              <a:rPr lang="fr-CH" sz="1500" dirty="0">
                <a:highlight>
                  <a:srgbClr val="F5A17C"/>
                </a:highlight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6BC80E1-5B6C-0D8F-81F2-F4A0C5579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712" y="1329983"/>
            <a:ext cx="3109399" cy="111775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E296B76-06A4-F692-6397-90C4EBFDADF4}"/>
              </a:ext>
            </a:extLst>
          </p:cNvPr>
          <p:cNvSpPr txBox="1"/>
          <p:nvPr/>
        </p:nvSpPr>
        <p:spPr>
          <a:xfrm>
            <a:off x="3017301" y="4660033"/>
            <a:ext cx="3109398" cy="307777"/>
          </a:xfrm>
          <a:prstGeom prst="rect">
            <a:avLst/>
          </a:prstGeom>
          <a:solidFill>
            <a:srgbClr val="F5A1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400" dirty="0"/>
              <a:t>Avec notes et bulletins semestriels</a:t>
            </a:r>
          </a:p>
        </p:txBody>
      </p:sp>
      <p:pic>
        <p:nvPicPr>
          <p:cNvPr id="17" name="Image 16" descr="Une image contenant Danse, art, silhouette&#10;&#10;Description générée automatiquement">
            <a:extLst>
              <a:ext uri="{FF2B5EF4-FFF2-40B4-BE49-F238E27FC236}">
                <a16:creationId xmlns:a16="http://schemas.microsoft.com/office/drawing/2014/main" id="{624510E4-3682-A389-897E-F5AD131FC0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1412" y="2616944"/>
            <a:ext cx="3697042" cy="110911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E25F331-8630-7CF5-C9B2-8AF65C1ACD58}"/>
              </a:ext>
            </a:extLst>
          </p:cNvPr>
          <p:cNvSpPr txBox="1"/>
          <p:nvPr/>
        </p:nvSpPr>
        <p:spPr>
          <a:xfrm>
            <a:off x="7548336" y="956235"/>
            <a:ext cx="1416152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500" dirty="0">
                <a:latin typeface="Calibri" panose="020F0502020204030204" pitchFamily="34" charset="0"/>
                <a:cs typeface="Calibri" panose="020F0502020204030204" pitchFamily="34" charset="0"/>
              </a:rPr>
              <a:t>Sport 1 p. sem.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3995247-B0C9-0156-98F8-7C7DA2364976}"/>
              </a:ext>
            </a:extLst>
          </p:cNvPr>
          <p:cNvSpPr txBox="1"/>
          <p:nvPr/>
        </p:nvSpPr>
        <p:spPr>
          <a:xfrm>
            <a:off x="4404744" y="2461116"/>
            <a:ext cx="1807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highlight>
                  <a:srgbClr val="CCE3CD"/>
                </a:highlight>
              </a:rPr>
              <a:t>Domaine «Langue &amp; Communication»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400" dirty="0"/>
              <a:t>Compétences personnelles et sociales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400" dirty="0"/>
              <a:t>Compétences méthodologiques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400" dirty="0"/>
              <a:t>Compétences linguistiques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1EF5DFD-EA77-41C7-394C-B409F2C48188}"/>
              </a:ext>
            </a:extLst>
          </p:cNvPr>
          <p:cNvSpPr txBox="1"/>
          <p:nvPr/>
        </p:nvSpPr>
        <p:spPr>
          <a:xfrm>
            <a:off x="6112054" y="2454429"/>
            <a:ext cx="1851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highlight>
                  <a:srgbClr val="91A2A2"/>
                </a:highlight>
              </a:rPr>
              <a:t>Domaine «Société»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400" dirty="0"/>
              <a:t>Culture – Droit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400" dirty="0"/>
              <a:t>Ecologie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400" dirty="0"/>
              <a:t>Economie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400" dirty="0"/>
              <a:t>Ethique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400" dirty="0"/>
              <a:t>Identité et socialisation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400" dirty="0"/>
              <a:t>Politique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CH" sz="1400" dirty="0"/>
              <a:t>Technologie</a:t>
            </a:r>
          </a:p>
        </p:txBody>
      </p:sp>
    </p:spTree>
    <p:extLst>
      <p:ext uri="{BB962C8B-B14F-4D97-AF65-F5344CB8AC3E}">
        <p14:creationId xmlns:p14="http://schemas.microsoft.com/office/powerpoint/2010/main" val="18607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 animBg="1"/>
      <p:bldP spid="18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Présentation DGEP">
  <a:themeElements>
    <a:clrScheme name="modele-servic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-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>
    <a:extraClrScheme>
      <a:clrScheme name="modele-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T-DFJC-PRESENTATION-Master" id="{E7B579FE-C9D1-174F-A248-67B7503326C4}" vid="{3C00C297-E27D-A24F-883E-E3EB36DE6A21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061ab6-bf43-45e5-afbe-7cb030601ebb">
      <Terms xmlns="http://schemas.microsoft.com/office/infopath/2007/PartnerControls"/>
    </lcf76f155ced4ddcb4097134ff3c332f>
    <TaxCatchAll xmlns="23f9c5f0-bccf-408b-9076-b3fa8ddb40e3" xsi:nil="true"/>
    <_x0032_023 xmlns="16061ab6-bf43-45e5-afbe-7cb030601eb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6E416B9648484BBF3D81085CF931B2" ma:contentTypeVersion="19" ma:contentTypeDescription="Crée un document." ma:contentTypeScope="" ma:versionID="d0b2ac532cf342b2c80d02b24977dc28">
  <xsd:schema xmlns:xsd="http://www.w3.org/2001/XMLSchema" xmlns:xs="http://www.w3.org/2001/XMLSchema" xmlns:p="http://schemas.microsoft.com/office/2006/metadata/properties" xmlns:ns2="16061ab6-bf43-45e5-afbe-7cb030601ebb" xmlns:ns3="23f9c5f0-bccf-408b-9076-b3fa8ddb40e3" targetNamespace="http://schemas.microsoft.com/office/2006/metadata/properties" ma:root="true" ma:fieldsID="aa9fc0791154c773c10150c77a5b8f79" ns2:_="" ns3:_="">
    <xsd:import namespace="16061ab6-bf43-45e5-afbe-7cb030601ebb"/>
    <xsd:import namespace="23f9c5f0-bccf-408b-9076-b3fa8ddb40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_x0032_023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61ab6-bf43-45e5-afbe-7cb030601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5cfe7824-1d92-4d19-9a43-1c93e0eb4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_x0032_023" ma:index="24" nillable="true" ma:displayName="2023" ma:format="Dropdown" ma:internalName="_x0032_023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9c5f0-bccf-408b-9076-b3fa8ddb40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1cf283-363f-41bc-849f-101e5b5cf281}" ma:internalName="TaxCatchAll" ma:showField="CatchAllData" ma:web="23f9c5f0-bccf-408b-9076-b3fa8ddb40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02806D-B9E9-43D5-A999-698207DA13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3121E0-851F-47AA-9046-8CF75164CEB6}">
  <ds:schemaRefs>
    <ds:schemaRef ds:uri="http://schemas.microsoft.com/office/2006/metadata/properties"/>
    <ds:schemaRef ds:uri="http://schemas.microsoft.com/office/infopath/2007/PartnerControls"/>
    <ds:schemaRef ds:uri="16061ab6-bf43-45e5-afbe-7cb030601ebb"/>
    <ds:schemaRef ds:uri="23f9c5f0-bccf-408b-9076-b3fa8ddb40e3"/>
  </ds:schemaRefs>
</ds:datastoreItem>
</file>

<file path=customXml/itemProps3.xml><?xml version="1.0" encoding="utf-8"?>
<ds:datastoreItem xmlns:ds="http://schemas.openxmlformats.org/officeDocument/2006/customXml" ds:itemID="{C4B270DB-DEBE-40E9-92EF-A235B481E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061ab6-bf43-45e5-afbe-7cb030601ebb"/>
    <ds:schemaRef ds:uri="23f9c5f0-bccf-408b-9076-b3fa8ddb4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modele-presentation-16-9</Template>
  <TotalTime>1957</TotalTime>
  <Words>1046</Words>
  <Application>Microsoft Office PowerPoint</Application>
  <PresentationFormat>On-screen Show (16:9)</PresentationFormat>
  <Paragraphs>165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Présentation DGEP</vt:lpstr>
      <vt:lpstr> </vt:lpstr>
      <vt:lpstr>En Suisse</vt:lpstr>
      <vt:lpstr> La formation professionnelle initiale</vt:lpstr>
      <vt:lpstr>Plusieurs modèles de formation initiale</vt:lpstr>
      <vt:lpstr> Choix de la voie de certification </vt:lpstr>
      <vt:lpstr> L’AFP en 2 ans</vt:lpstr>
      <vt:lpstr> Le CFC en 3 ou 4 ans</vt:lpstr>
      <vt:lpstr>Répartition des matières enseignées</vt:lpstr>
      <vt:lpstr>Formation théorique – Cours professionnels</vt:lpstr>
      <vt:lpstr>ÉCOLE DE COMMERCE </vt:lpstr>
      <vt:lpstr>Formation </vt:lpstr>
      <vt:lpstr>     Ton avenir ? </vt:lpstr>
      <vt:lpstr>Admission  </vt:lpstr>
      <vt:lpstr>Admission  </vt:lpstr>
      <vt:lpstr>PowerPoint Presentation</vt:lpstr>
      <vt:lpstr>  Accompagnement de la formation</vt:lpstr>
      <vt:lpstr> Savoir-faire &amp; Savoir-être</vt:lpstr>
      <vt:lpstr>Accès aux formations supérieures           </vt:lpstr>
      <vt:lpstr>Accès aux formations professionnelles supérieures (tertiaire B)</vt:lpstr>
      <vt:lpstr>Maturité professionnelle</vt:lpstr>
      <vt:lpstr> Accès aux hautes écoles (tertiaire A)</vt:lpstr>
      <vt:lpstr>           Perspectives - Employabilité</vt:lpstr>
      <vt:lpstr>En résumé</vt:lpstr>
      <vt:lpstr>Questions, réponses…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Microsoft Office User</dc:creator>
  <cp:keywords/>
  <dc:description/>
  <cp:lastModifiedBy>Aubert David</cp:lastModifiedBy>
  <cp:revision>84</cp:revision>
  <dcterms:created xsi:type="dcterms:W3CDTF">2021-10-13T08:14:15Z</dcterms:created>
  <dcterms:modified xsi:type="dcterms:W3CDTF">2025-11-27T16:09:26Z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0x010100E56E416B9648484BBF3D81085CF931B2</vt:lpwstr>
  </property>
  <property fmtid="{D5CDD505-2E9C-101B-9397-08002B2CF9AE}" pid="3" name="MediaServiceImageTags">
    <vt:lpwstr/>
  </property>
</Properties>
</file>